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4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notesSlides/notesSlide12.xml" ContentType="application/vnd.openxmlformats-officedocument.presentationml.notesSlid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15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1875" r:id="rId2"/>
    <p:sldId id="258" r:id="rId3"/>
    <p:sldId id="259" r:id="rId4"/>
    <p:sldId id="260" r:id="rId5"/>
    <p:sldId id="270" r:id="rId6"/>
    <p:sldId id="272" r:id="rId7"/>
    <p:sldId id="1880" r:id="rId8"/>
    <p:sldId id="1879" r:id="rId9"/>
    <p:sldId id="1861" r:id="rId10"/>
    <p:sldId id="1872" r:id="rId11"/>
    <p:sldId id="279" r:id="rId12"/>
    <p:sldId id="1876" r:id="rId13"/>
    <p:sldId id="1877" r:id="rId14"/>
    <p:sldId id="1873" r:id="rId15"/>
    <p:sldId id="1874" r:id="rId16"/>
    <p:sldId id="1878" r:id="rId17"/>
    <p:sldId id="299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0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d sun" initials="g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3A3E"/>
    <a:srgbClr val="FFFFFF"/>
    <a:srgbClr val="B8545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53" d="100"/>
          <a:sy n="53" d="100"/>
        </p:scale>
        <p:origin x="744" y="24"/>
      </p:cViewPr>
      <p:guideLst>
        <p:guide orient="horz" pos="2158"/>
        <p:guide pos="380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86D78-31DF-493B-968A-39C1B25069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328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574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38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C45846-9A16-8A46-82F1-02E92B04D05A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3741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85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83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03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779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8790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9152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14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9466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7995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C53091-D51E-4495-A32C-C2C0B43B94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4210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C45846-9A16-8A46-82F1-02E92B04D05A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2023/3/21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2023/3/21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image" Target="../media/image2.jpeg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7" Type="http://schemas.openxmlformats.org/officeDocument/2006/relationships/image" Target="../media/image2.jpeg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7" Type="http://schemas.openxmlformats.org/officeDocument/2006/relationships/image" Target="../media/image2.jpeg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7" Type="http://schemas.openxmlformats.org/officeDocument/2006/relationships/image" Target="../media/image2.jpeg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8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2.jpe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8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87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image" Target="../media/image2.jpeg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96.xml"/><Relationship Id="rId7" Type="http://schemas.openxmlformats.org/officeDocument/2006/relationships/image" Target="../media/image2.jpeg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 descr="DJI_0831-编辑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30480" y="0"/>
            <a:ext cx="12223327" cy="2506980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-432647" y="-29633"/>
            <a:ext cx="12839700" cy="4263813"/>
          </a:xfrm>
          <a:prstGeom prst="rect">
            <a:avLst/>
          </a:prstGeom>
          <a:solidFill>
            <a:schemeClr val="bg1">
              <a:lumMod val="95000"/>
              <a:alpha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54" tIns="45726" rIns="91454" bIns="45726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12022411" y="8637539"/>
            <a:ext cx="1728192" cy="1728192"/>
          </a:xfrm>
          <a:prstGeom prst="line">
            <a:avLst/>
          </a:prstGeom>
          <a:ln>
            <a:solidFill>
              <a:schemeClr val="bg1">
                <a:alpha val="5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-11033348" y="-1045987"/>
            <a:ext cx="1853451" cy="1853451"/>
          </a:xfrm>
          <a:prstGeom prst="line">
            <a:avLst/>
          </a:prstGeom>
          <a:ln>
            <a:solidFill>
              <a:schemeClr val="bg1">
                <a:alpha val="5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288914" y="3909728"/>
            <a:ext cx="161417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汇报人：张晓安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-105483" y="2181296"/>
            <a:ext cx="12320480" cy="2260579"/>
            <a:chOff x="-11" y="2500"/>
            <a:chExt cx="14578" cy="2974"/>
          </a:xfrm>
        </p:grpSpPr>
        <p:sp>
          <p:nvSpPr>
            <p:cNvPr id="28" name="矩形 27"/>
            <p:cNvSpPr/>
            <p:nvPr/>
          </p:nvSpPr>
          <p:spPr>
            <a:xfrm>
              <a:off x="140" y="2500"/>
              <a:ext cx="14427" cy="2974"/>
            </a:xfrm>
            <a:prstGeom prst="rect">
              <a:avLst/>
            </a:prstGeom>
            <a:solidFill>
              <a:srgbClr val="A62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6480" tIns="38238" rIns="76480" bIns="3823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zh-CN" sz="135" strike="noStrike" spc="600" noProof="1">
                <a:solidFill>
                  <a:srgbClr val="FFFFFF"/>
                </a:solidFill>
                <a:latin typeface="黑体" panose="02010609060101010101" charset="-122"/>
                <a:cs typeface="Arial" panose="020B0604020202020204" pitchFamily="34" charset="0"/>
              </a:endParaRPr>
            </a:p>
          </p:txBody>
        </p:sp>
        <p:sp>
          <p:nvSpPr>
            <p:cNvPr id="19458" name="矩形 3"/>
            <p:cNvSpPr/>
            <p:nvPr/>
          </p:nvSpPr>
          <p:spPr>
            <a:xfrm>
              <a:off x="-11" y="2836"/>
              <a:ext cx="14262" cy="21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lnSpc>
                  <a:spcPts val="6000"/>
                </a:lnSpc>
                <a:buClrTx/>
                <a:buSzTx/>
                <a:buFontTx/>
              </a:pPr>
              <a:r>
                <a:rPr lang="en-US" altLang="zh-CN" sz="4800" b="1" dirty="0" err="1" smtClean="0">
                  <a:solidFill>
                    <a:schemeClr val="bg1"/>
                  </a:solidFill>
                  <a:latin typeface="+mn-ea"/>
                  <a:sym typeface="微软雅黑" panose="020B0503020204020204" pitchFamily="34" charset="-122"/>
                </a:rPr>
                <a:t>xxxx</a:t>
              </a:r>
              <a:r>
                <a:rPr lang="zh-CN" altLang="en-US" sz="4800" b="1" dirty="0" smtClean="0">
                  <a:solidFill>
                    <a:schemeClr val="bg1"/>
                  </a:solidFill>
                  <a:latin typeface="+mn-ea"/>
                  <a:sym typeface="微软雅黑" panose="020B0503020204020204" pitchFamily="34" charset="-122"/>
                </a:rPr>
                <a:t>公司</a:t>
              </a:r>
              <a:endParaRPr lang="en-US" altLang="zh-CN" sz="4800" b="1" dirty="0" smtClean="0">
                <a:solidFill>
                  <a:schemeClr val="bg1"/>
                </a:solidFill>
                <a:latin typeface="+mn-ea"/>
                <a:sym typeface="微软雅黑" panose="020B0503020204020204" pitchFamily="34" charset="-122"/>
              </a:endParaRPr>
            </a:p>
            <a:p>
              <a:pPr algn="ctr">
                <a:lnSpc>
                  <a:spcPts val="6000"/>
                </a:lnSpc>
                <a:buClrTx/>
                <a:buSzTx/>
                <a:buFontTx/>
              </a:pPr>
              <a:r>
                <a:rPr lang="zh-CN" altLang="en-US" sz="4800" b="1" dirty="0" smtClean="0">
                  <a:solidFill>
                    <a:schemeClr val="bg1"/>
                  </a:solidFill>
                  <a:latin typeface="+mn-ea"/>
                  <a:sym typeface="微软雅黑" panose="020B0503020204020204" pitchFamily="34" charset="-122"/>
                </a:rPr>
                <a:t>申请入驻合工大智能院路演汇报</a:t>
              </a:r>
              <a:endParaRPr lang="zh-CN" altLang="en-US" sz="4800" b="1" dirty="0">
                <a:solidFill>
                  <a:schemeClr val="bg1"/>
                </a:solidFill>
                <a:latin typeface="+mn-ea"/>
                <a:sym typeface="微软雅黑" panose="020B0503020204020204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-847" y="6699673"/>
            <a:ext cx="12192847" cy="158327"/>
          </a:xfrm>
          <a:prstGeom prst="rect">
            <a:avLst/>
          </a:prstGeom>
          <a:solidFill>
            <a:srgbClr val="A62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480" tIns="38238" rIns="76480" bIns="382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35" strike="noStrike" spc="600" noProof="1">
              <a:solidFill>
                <a:srgbClr val="FFFFFF"/>
              </a:solidFill>
              <a:latin typeface="黑体" panose="02010609060101010101" charset="-122"/>
              <a:cs typeface="Arial" panose="020B0604020202020204" pitchFamily="34" charset="0"/>
            </a:endParaRPr>
          </a:p>
        </p:txBody>
      </p:sp>
      <p:pic>
        <p:nvPicPr>
          <p:cNvPr id="24" name="图片 23" descr="logo红色版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49107" y="0"/>
            <a:ext cx="3241040" cy="1291167"/>
          </a:xfrm>
          <a:prstGeom prst="rect">
            <a:avLst/>
          </a:prstGeom>
        </p:spPr>
      </p:pic>
      <p:sp>
        <p:nvSpPr>
          <p:cNvPr id="10" name="文本占位符 3"/>
          <p:cNvSpPr>
            <a:spLocks noGrp="1"/>
          </p:cNvSpPr>
          <p:nvPr/>
        </p:nvSpPr>
        <p:spPr>
          <a:xfrm>
            <a:off x="2634344" y="5060541"/>
            <a:ext cx="6270170" cy="1265156"/>
          </a:xfrm>
          <a:prstGeom prst="rect">
            <a:avLst/>
          </a:prstGeom>
        </p:spPr>
        <p:txBody>
          <a:bodyPr vert="horz" lIns="101598" tIns="50798" rIns="101598" bIns="50798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zh-CN" altLang="en-US" sz="2100" kern="1200" spc="450" baseline="0" dirty="0" smtClean="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3429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1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spc="1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1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1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汇报人：</a:t>
            </a:r>
            <a:r>
              <a:rPr lang="en-US" altLang="zh-CN" sz="2400" b="1" dirty="0" err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xxxx</a:t>
            </a:r>
            <a:endParaRPr lang="en-US" sz="2400" b="1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202</a:t>
            </a:r>
            <a:r>
              <a:rPr 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3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xx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xx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日</a:t>
            </a:r>
            <a:endParaRPr lang="en-US" altLang="zh-CN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74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9489470">
            <a:off x="1892430" y="193593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157315">
            <a:off x="2320696" y="-907654"/>
            <a:ext cx="10706562" cy="1016824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169479">
            <a:off x="1778781" y="-1459790"/>
            <a:ext cx="11790390" cy="11272513"/>
          </a:xfrm>
          <a:prstGeom prst="rect">
            <a:avLst/>
          </a:prstGeom>
          <a:noFill/>
          <a:ln w="25400">
            <a:solidFill>
              <a:srgbClr val="EEE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157315">
            <a:off x="1276088" y="-1961070"/>
            <a:ext cx="12795776" cy="12275073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157315">
            <a:off x="1134416" y="-2202561"/>
            <a:ext cx="13211963" cy="12782345"/>
          </a:xfrm>
          <a:prstGeom prst="rect">
            <a:avLst/>
          </a:prstGeom>
          <a:noFill/>
          <a:ln w="127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ïŝḻïďè"/>
          <p:cNvSpPr txBox="1"/>
          <p:nvPr/>
        </p:nvSpPr>
        <p:spPr>
          <a:xfrm>
            <a:off x="2164154" y="2282638"/>
            <a:ext cx="2637744" cy="2046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5000"/>
              </a:lnSpc>
            </a:pPr>
            <a:r>
              <a:rPr lang="zh-CN" altLang="en-US" sz="7200" b="1" dirty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7200" b="1" dirty="0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>
              <a:lnSpc>
                <a:spcPct val="125000"/>
              </a:lnSpc>
            </a:pPr>
            <a:r>
              <a:rPr lang="en-US" altLang="zh-CN" sz="3200" b="1" dirty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200" b="1" dirty="0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2180003" y="2356287"/>
            <a:ext cx="2606048" cy="0"/>
          </a:xfrm>
          <a:prstGeom prst="line">
            <a:avLst/>
          </a:prstGeom>
          <a:ln w="9525" cap="rnd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180003" y="4375719"/>
            <a:ext cx="2606048" cy="0"/>
          </a:xfrm>
          <a:prstGeom prst="line">
            <a:avLst/>
          </a:prstGeom>
          <a:ln w="38100" cap="rnd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ŝlídé"/>
          <p:cNvSpPr/>
          <p:nvPr/>
        </p:nvSpPr>
        <p:spPr bwMode="auto">
          <a:xfrm>
            <a:off x="5597203" y="1133480"/>
            <a:ext cx="1575000" cy="4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1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90098" y="1151115"/>
            <a:ext cx="1886088" cy="51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简介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íṡļîḓè"/>
          <p:cNvSpPr/>
          <p:nvPr/>
        </p:nvSpPr>
        <p:spPr bwMode="auto">
          <a:xfrm>
            <a:off x="5581356" y="3199429"/>
            <a:ext cx="1575000" cy="4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32993" y="3194778"/>
            <a:ext cx="2011855" cy="51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5999422" y="1761770"/>
            <a:ext cx="4077730" cy="0"/>
          </a:xfrm>
          <a:prstGeom prst="line">
            <a:avLst/>
          </a:prstGeom>
          <a:ln w="22225" cap="flat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5983575" y="3835873"/>
            <a:ext cx="4077730" cy="0"/>
          </a:xfrm>
          <a:prstGeom prst="line">
            <a:avLst/>
          </a:prstGeom>
          <a:ln w="22225" cap="flat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îṣḻidé">
            <a:extLst>
              <a:ext uri="{FF2B5EF4-FFF2-40B4-BE49-F238E27FC236}">
                <a16:creationId xmlns:a16="http://schemas.microsoft.com/office/drawing/2014/main" id="{BE290511-8614-013A-83D8-066B7104DCF7}"/>
              </a:ext>
            </a:extLst>
          </p:cNvPr>
          <p:cNvSpPr/>
          <p:nvPr/>
        </p:nvSpPr>
        <p:spPr bwMode="auto">
          <a:xfrm>
            <a:off x="5581356" y="4264451"/>
            <a:ext cx="1575000" cy="4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1FB3BCE1-8BA2-A940-4329-45125D679E13}"/>
              </a:ext>
            </a:extLst>
          </p:cNvPr>
          <p:cNvSpPr txBox="1"/>
          <p:nvPr/>
        </p:nvSpPr>
        <p:spPr>
          <a:xfrm>
            <a:off x="6627246" y="4278166"/>
            <a:ext cx="2011855" cy="51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464F1CA-5A04-298C-E1C7-4BA770BC071B}"/>
              </a:ext>
            </a:extLst>
          </p:cNvPr>
          <p:cNvCxnSpPr/>
          <p:nvPr/>
        </p:nvCxnSpPr>
        <p:spPr>
          <a:xfrm>
            <a:off x="5983575" y="4894418"/>
            <a:ext cx="4077730" cy="0"/>
          </a:xfrm>
          <a:prstGeom prst="line">
            <a:avLst/>
          </a:prstGeom>
          <a:ln w="22225" cap="flat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îṣḻidé">
            <a:extLst>
              <a:ext uri="{FF2B5EF4-FFF2-40B4-BE49-F238E27FC236}">
                <a16:creationId xmlns:a16="http://schemas.microsoft.com/office/drawing/2014/main" id="{BE290511-8614-013A-83D8-066B7104DCF7}"/>
              </a:ext>
            </a:extLst>
          </p:cNvPr>
          <p:cNvSpPr/>
          <p:nvPr/>
        </p:nvSpPr>
        <p:spPr bwMode="auto">
          <a:xfrm>
            <a:off x="5555393" y="5382289"/>
            <a:ext cx="1575000" cy="4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1FB3BCE1-8BA2-A940-4329-45125D679E13}"/>
              </a:ext>
            </a:extLst>
          </p:cNvPr>
          <p:cNvSpPr txBox="1"/>
          <p:nvPr/>
        </p:nvSpPr>
        <p:spPr>
          <a:xfrm>
            <a:off x="6601283" y="5396004"/>
            <a:ext cx="2011855" cy="51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合作需求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2464F1CA-5A04-298C-E1C7-4BA770BC071B}"/>
              </a:ext>
            </a:extLst>
          </p:cNvPr>
          <p:cNvCxnSpPr/>
          <p:nvPr/>
        </p:nvCxnSpPr>
        <p:spPr>
          <a:xfrm>
            <a:off x="5957612" y="6012256"/>
            <a:ext cx="4077730" cy="0"/>
          </a:xfrm>
          <a:prstGeom prst="line">
            <a:avLst/>
          </a:prstGeom>
          <a:ln w="22225" cap="flat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íṡļîḓè"/>
          <p:cNvSpPr/>
          <p:nvPr/>
        </p:nvSpPr>
        <p:spPr bwMode="auto">
          <a:xfrm>
            <a:off x="5581356" y="2205262"/>
            <a:ext cx="1575000" cy="4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632993" y="2200611"/>
            <a:ext cx="2011855" cy="51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行业分析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5983575" y="2841706"/>
            <a:ext cx="4077730" cy="0"/>
          </a:xfrm>
          <a:prstGeom prst="line">
            <a:avLst/>
          </a:prstGeom>
          <a:ln w="22225" cap="flat">
            <a:solidFill>
              <a:srgbClr val="C00000"/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661476" y="-5"/>
            <a:ext cx="9145090" cy="5011815"/>
          </a:xfrm>
          <a:prstGeom prst="rect">
            <a:avLst/>
          </a:prstGeom>
          <a:blipFill dpi="0" rotWithShape="1">
            <a:blip r:embed="rId3" cstate="print">
              <a:alphaModFix amt="4000"/>
            </a:blip>
            <a:srcRect/>
            <a:stretch>
              <a:fillRect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125875" y="-5"/>
            <a:ext cx="2606040" cy="1420675"/>
          </a:xfrm>
          <a:prstGeom prst="rect">
            <a:avLst/>
          </a:pr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06918" y="2806886"/>
            <a:ext cx="4970346" cy="1141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6000" b="1" spc="100" dirty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6000" b="1" spc="100" dirty="0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6000" b="1" spc="100" dirty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6000" b="1" spc="100" dirty="0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简介</a:t>
            </a:r>
            <a:endParaRPr lang="zh-CN" altLang="en-US" sz="6000" b="1" spc="100" dirty="0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6367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8" y="-966170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30953" y="2625969"/>
            <a:ext cx="5322277" cy="1602154"/>
          </a:xfrm>
          <a:prstGeom prst="rect">
            <a:avLst/>
          </a:prstGeom>
          <a:noFill/>
          <a:ln w="12700">
            <a:solidFill>
              <a:srgbClr val="D9D7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430953" y="4228123"/>
            <a:ext cx="532227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727108" y="4899755"/>
            <a:ext cx="4923790" cy="1646555"/>
            <a:chOff x="6031" y="7678"/>
            <a:chExt cx="7754" cy="2593"/>
          </a:xfrm>
        </p:grpSpPr>
        <p:grpSp>
          <p:nvGrpSpPr>
            <p:cNvPr id="5" name="组合 4"/>
            <p:cNvGrpSpPr/>
            <p:nvPr/>
          </p:nvGrpSpPr>
          <p:grpSpPr>
            <a:xfrm>
              <a:off x="6031" y="7893"/>
              <a:ext cx="7754" cy="2379"/>
              <a:chOff x="3606918" y="4989267"/>
              <a:chExt cx="4923611" cy="1510569"/>
            </a:xfrm>
          </p:grpSpPr>
          <p:pic>
            <p:nvPicPr>
              <p:cNvPr id="25" name="图片 24" descr="logo红色版"/>
              <p:cNvPicPr>
                <a:picLocks noChangeAspect="1"/>
              </p:cNvPicPr>
              <p:nvPr/>
            </p:nvPicPr>
            <p:blipFill>
              <a:blip r:embed="rId4" cstate="screen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451305" y="4989267"/>
                <a:ext cx="3079224" cy="1347379"/>
              </a:xfrm>
              <a:prstGeom prst="rect">
                <a:avLst/>
              </a:prstGeom>
            </p:spPr>
          </p:pic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5" cstate="screen"/>
              <a:stretch>
                <a:fillRect/>
              </a:stretch>
            </p:blipFill>
            <p:spPr>
              <a:xfrm>
                <a:off x="3606918" y="6052649"/>
                <a:ext cx="2000300" cy="447187"/>
              </a:xfrm>
              <a:prstGeom prst="rect">
                <a:avLst/>
              </a:prstGeom>
            </p:spPr>
          </p:pic>
        </p:grpSp>
        <p:pic>
          <p:nvPicPr>
            <p:cNvPr id="7" name="图片 6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4" y="7678"/>
              <a:ext cx="2098" cy="188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47014" y="394325"/>
            <a:ext cx="9371439" cy="592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600" b="1" spc="100" dirty="0" smtClean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1.1</a:t>
            </a:r>
            <a:r>
              <a:rPr lang="zh-CN" altLang="en-US" sz="2600" b="1" spc="100" dirty="0" smtClean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企业概况</a:t>
            </a:r>
            <a:r>
              <a:rPr lang="zh-CN" altLang="en-US" sz="2000" b="1" spc="100" dirty="0" smtClean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（公司简介</a:t>
            </a:r>
            <a:r>
              <a:rPr lang="zh-CN" altLang="en-US" sz="2000" b="1" spc="100" dirty="0" smtClean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、组织架构、团队成员等</a:t>
            </a:r>
            <a:r>
              <a:rPr lang="zh-CN" altLang="en-US" sz="20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）</a:t>
            </a:r>
            <a:endParaRPr lang="zh-CN" altLang="en-US" sz="2600" b="1" spc="100" dirty="0">
              <a:solidFill>
                <a:srgbClr val="A6292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 descr="logo红色版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62210" y="220345"/>
            <a:ext cx="2044700" cy="894715"/>
          </a:xfrm>
          <a:prstGeom prst="rect">
            <a:avLst/>
          </a:prstGeom>
        </p:spPr>
      </p:pic>
      <p:cxnSp>
        <p:nvCxnSpPr>
          <p:cNvPr id="3" name="直接连接符 2"/>
          <p:cNvCxnSpPr/>
          <p:nvPr>
            <p:custDataLst>
              <p:tags r:id="rId2"/>
            </p:custDataLst>
          </p:nvPr>
        </p:nvCxnSpPr>
        <p:spPr>
          <a:xfrm>
            <a:off x="247015" y="968375"/>
            <a:ext cx="11600815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14617" y="318001"/>
            <a:ext cx="11781790" cy="817880"/>
            <a:chOff x="104" y="514"/>
            <a:chExt cx="18554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104" y="664"/>
              <a:ext cx="15591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1.2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业务范围</a:t>
              </a:r>
              <a:r>
                <a:rPr lang="zh-CN" altLang="en-US" sz="24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（</a:t>
              </a:r>
              <a:r>
                <a:rPr lang="zh-CN" altLang="en-US" sz="20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主营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业务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、产品特点、服务群体等</a:t>
              </a:r>
              <a:r>
                <a:rPr lang="zh-CN" altLang="en-US" sz="24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）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648141" y="-5"/>
            <a:ext cx="9145090" cy="5011815"/>
          </a:xfrm>
          <a:prstGeom prst="rect">
            <a:avLst/>
          </a:prstGeom>
          <a:blipFill dpi="0" rotWithShape="1">
            <a:blip r:embed="rId3" cstate="print">
              <a:alphaModFix amt="4000"/>
            </a:blip>
            <a:srcRect/>
            <a:stretch>
              <a:fillRect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06918" y="2806886"/>
            <a:ext cx="4970346" cy="1141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6000" b="1" spc="100" noProof="1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2</a:t>
            </a:r>
            <a:r>
              <a:rPr lang="en-US" altLang="zh-CN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r>
              <a:rPr lang="zh-CN" altLang="en-US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行业分析</a:t>
            </a:r>
            <a:endParaRPr lang="zh-CN" altLang="en-US" sz="6000" b="1" spc="100" dirty="0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6367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7" y="-992802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30953" y="2625969"/>
            <a:ext cx="5322277" cy="1602154"/>
          </a:xfrm>
          <a:prstGeom prst="rect">
            <a:avLst/>
          </a:prstGeom>
          <a:noFill/>
          <a:ln w="12700">
            <a:solidFill>
              <a:srgbClr val="D9D7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430953" y="4228123"/>
            <a:ext cx="532227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829685" y="4875530"/>
            <a:ext cx="4923790" cy="1646555"/>
            <a:chOff x="6031" y="7678"/>
            <a:chExt cx="7754" cy="2593"/>
          </a:xfrm>
        </p:grpSpPr>
        <p:grpSp>
          <p:nvGrpSpPr>
            <p:cNvPr id="5" name="组合 4"/>
            <p:cNvGrpSpPr/>
            <p:nvPr/>
          </p:nvGrpSpPr>
          <p:grpSpPr>
            <a:xfrm>
              <a:off x="6031" y="7893"/>
              <a:ext cx="7754" cy="2379"/>
              <a:chOff x="3606918" y="4989267"/>
              <a:chExt cx="4923611" cy="1510569"/>
            </a:xfrm>
          </p:grpSpPr>
          <p:pic>
            <p:nvPicPr>
              <p:cNvPr id="3" name="图片 2" descr="logo红色版"/>
              <p:cNvPicPr>
                <a:picLocks noChangeAspect="1"/>
              </p:cNvPicPr>
              <p:nvPr/>
            </p:nvPicPr>
            <p:blipFill>
              <a:blip r:embed="rId4" cstate="screen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451305" y="4989267"/>
                <a:ext cx="3079224" cy="1347379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5" cstate="screen"/>
              <a:stretch>
                <a:fillRect/>
              </a:stretch>
            </p:blipFill>
            <p:spPr>
              <a:xfrm>
                <a:off x="3606918" y="6052649"/>
                <a:ext cx="2000300" cy="447187"/>
              </a:xfrm>
              <a:prstGeom prst="rect">
                <a:avLst/>
              </a:prstGeom>
            </p:spPr>
          </p:pic>
        </p:grpSp>
        <p:pic>
          <p:nvPicPr>
            <p:cNvPr id="7" name="图片 6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4" y="7678"/>
              <a:ext cx="2098" cy="188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14617" y="318001"/>
            <a:ext cx="11781790" cy="817880"/>
            <a:chOff x="104" y="514"/>
            <a:chExt cx="18554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104" y="664"/>
              <a:ext cx="15591" cy="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2.1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行业分析</a:t>
              </a:r>
              <a:r>
                <a:rPr lang="zh-CN" altLang="en-US" sz="24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（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行业现状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、需求分析、市场前景等</a:t>
              </a:r>
              <a:r>
                <a:rPr lang="zh-CN" altLang="en-US" sz="24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）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6925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648141" y="-5"/>
            <a:ext cx="9145090" cy="5011815"/>
          </a:xfrm>
          <a:prstGeom prst="rect">
            <a:avLst/>
          </a:prstGeom>
          <a:blipFill dpi="0" rotWithShape="1">
            <a:blip r:embed="rId3" cstate="print">
              <a:alphaModFix amt="4000"/>
            </a:blip>
            <a:srcRect/>
            <a:stretch>
              <a:fillRect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06918" y="2806886"/>
            <a:ext cx="497034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6000" b="1" spc="100" noProof="1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3</a:t>
            </a:r>
            <a:r>
              <a:rPr lang="en-US" altLang="zh-CN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r>
              <a:rPr lang="zh-CN" altLang="en-US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核心优势</a:t>
            </a:r>
            <a:endParaRPr lang="zh-CN" altLang="en-US" sz="6000" b="1" spc="100" dirty="0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6367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7" y="-992802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30953" y="2625969"/>
            <a:ext cx="5322277" cy="1602154"/>
          </a:xfrm>
          <a:prstGeom prst="rect">
            <a:avLst/>
          </a:prstGeom>
          <a:noFill/>
          <a:ln w="12700">
            <a:solidFill>
              <a:srgbClr val="D9D7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430953" y="4228123"/>
            <a:ext cx="532227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829685" y="4875530"/>
            <a:ext cx="4923790" cy="1646555"/>
            <a:chOff x="6031" y="7678"/>
            <a:chExt cx="7754" cy="2593"/>
          </a:xfrm>
        </p:grpSpPr>
        <p:grpSp>
          <p:nvGrpSpPr>
            <p:cNvPr id="5" name="组合 4"/>
            <p:cNvGrpSpPr/>
            <p:nvPr/>
          </p:nvGrpSpPr>
          <p:grpSpPr>
            <a:xfrm>
              <a:off x="6031" y="7893"/>
              <a:ext cx="7754" cy="2379"/>
              <a:chOff x="3606918" y="4989267"/>
              <a:chExt cx="4923611" cy="1510569"/>
            </a:xfrm>
          </p:grpSpPr>
          <p:pic>
            <p:nvPicPr>
              <p:cNvPr id="3" name="图片 2" descr="logo红色版"/>
              <p:cNvPicPr>
                <a:picLocks noChangeAspect="1"/>
              </p:cNvPicPr>
              <p:nvPr/>
            </p:nvPicPr>
            <p:blipFill>
              <a:blip r:embed="rId4" cstate="screen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451305" y="4989267"/>
                <a:ext cx="3079224" cy="1347379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5" cstate="screen"/>
              <a:stretch>
                <a:fillRect/>
              </a:stretch>
            </p:blipFill>
            <p:spPr>
              <a:xfrm>
                <a:off x="3606918" y="6052649"/>
                <a:ext cx="2000300" cy="447187"/>
              </a:xfrm>
              <a:prstGeom prst="rect">
                <a:avLst/>
              </a:prstGeom>
            </p:spPr>
          </p:pic>
        </p:grpSp>
        <p:pic>
          <p:nvPicPr>
            <p:cNvPr id="7" name="图片 6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4" y="7678"/>
              <a:ext cx="2098" cy="18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727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389" y="659"/>
              <a:ext cx="13537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.1 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团队优势（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技术优势、人才优势、产业优势等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）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88095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389" y="659"/>
              <a:ext cx="13870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2.2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商业优势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（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竞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品分析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、客户情况、商业模式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等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）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79019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648141" y="-5"/>
            <a:ext cx="9145090" cy="5011815"/>
          </a:xfrm>
          <a:prstGeom prst="rect">
            <a:avLst/>
          </a:prstGeom>
          <a:blipFill dpi="0" rotWithShape="1">
            <a:blip r:embed="rId3" cstate="print">
              <a:alphaModFix amt="4000"/>
            </a:blip>
            <a:srcRect/>
            <a:stretch>
              <a:fillRect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06918" y="2806886"/>
            <a:ext cx="497034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6000" b="1" spc="100" noProof="1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4</a:t>
            </a:r>
            <a:r>
              <a:rPr lang="en-US" altLang="zh-CN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r>
              <a:rPr lang="zh-CN" altLang="en-US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未来规划</a:t>
            </a:r>
            <a:endParaRPr lang="zh-CN" altLang="en-US" sz="6000" b="1" spc="100" noProof="1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charset="0"/>
            </a:endParaRP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6367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8" y="-966170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30953" y="2625969"/>
            <a:ext cx="5322277" cy="1602154"/>
          </a:xfrm>
          <a:prstGeom prst="rect">
            <a:avLst/>
          </a:prstGeom>
          <a:noFill/>
          <a:ln w="12700">
            <a:solidFill>
              <a:srgbClr val="D9D7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430953" y="4228123"/>
            <a:ext cx="532227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829685" y="4875530"/>
            <a:ext cx="4923790" cy="1646555"/>
            <a:chOff x="6031" y="7678"/>
            <a:chExt cx="7754" cy="2593"/>
          </a:xfrm>
        </p:grpSpPr>
        <p:grpSp>
          <p:nvGrpSpPr>
            <p:cNvPr id="5" name="组合 4"/>
            <p:cNvGrpSpPr/>
            <p:nvPr/>
          </p:nvGrpSpPr>
          <p:grpSpPr>
            <a:xfrm>
              <a:off x="6031" y="7893"/>
              <a:ext cx="7754" cy="2379"/>
              <a:chOff x="3606918" y="4989267"/>
              <a:chExt cx="4923611" cy="1510569"/>
            </a:xfrm>
          </p:grpSpPr>
          <p:pic>
            <p:nvPicPr>
              <p:cNvPr id="3" name="图片 2" descr="logo红色版"/>
              <p:cNvPicPr>
                <a:picLocks noChangeAspect="1"/>
              </p:cNvPicPr>
              <p:nvPr/>
            </p:nvPicPr>
            <p:blipFill>
              <a:blip r:embed="rId4" cstate="screen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451305" y="4989267"/>
                <a:ext cx="3079224" cy="1347379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5" cstate="screen"/>
              <a:stretch>
                <a:fillRect/>
              </a:stretch>
            </p:blipFill>
            <p:spPr>
              <a:xfrm>
                <a:off x="3606918" y="6052649"/>
                <a:ext cx="2000300" cy="447187"/>
              </a:xfrm>
              <a:prstGeom prst="rect">
                <a:avLst/>
              </a:prstGeom>
            </p:spPr>
          </p:pic>
        </p:grpSp>
        <p:pic>
          <p:nvPicPr>
            <p:cNvPr id="7" name="图片 6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4" y="7678"/>
              <a:ext cx="2098" cy="188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389" y="659"/>
              <a:ext cx="12812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.1 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五年规划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  <p:sp>
        <p:nvSpPr>
          <p:cNvPr id="6" name="Freeform 81"/>
          <p:cNvSpPr/>
          <p:nvPr/>
        </p:nvSpPr>
        <p:spPr>
          <a:xfrm>
            <a:off x="1205740" y="3651311"/>
            <a:ext cx="2264891" cy="482971"/>
          </a:xfrm>
          <a:custGeom>
            <a:avLst/>
            <a:gdLst>
              <a:gd name="connsiteX0" fmla="*/ 0 w 1133018"/>
              <a:gd name="connsiteY0" fmla="*/ 0 h 345642"/>
              <a:gd name="connsiteX1" fmla="*/ 908964 w 1133018"/>
              <a:gd name="connsiteY1" fmla="*/ 0 h 345642"/>
              <a:gd name="connsiteX2" fmla="*/ 950671 w 1133018"/>
              <a:gd name="connsiteY2" fmla="*/ 0 h 345642"/>
              <a:gd name="connsiteX3" fmla="*/ 960197 w 1133018"/>
              <a:gd name="connsiteY3" fmla="*/ 0 h 345642"/>
              <a:gd name="connsiteX4" fmla="*/ 1133018 w 1133018"/>
              <a:gd name="connsiteY4" fmla="*/ 172821 h 345642"/>
              <a:gd name="connsiteX5" fmla="*/ 960197 w 1133018"/>
              <a:gd name="connsiteY5" fmla="*/ 345642 h 345642"/>
              <a:gd name="connsiteX6" fmla="*/ 950671 w 1133018"/>
              <a:gd name="connsiteY6" fmla="*/ 345642 h 345642"/>
              <a:gd name="connsiteX7" fmla="*/ 908964 w 1133018"/>
              <a:gd name="connsiteY7" fmla="*/ 345642 h 345642"/>
              <a:gd name="connsiteX8" fmla="*/ 0 w 1133018"/>
              <a:gd name="connsiteY8" fmla="*/ 345642 h 345642"/>
              <a:gd name="connsiteX9" fmla="*/ 172821 w 1133018"/>
              <a:gd name="connsiteY9" fmla="*/ 172821 h 345642"/>
              <a:gd name="connsiteX10" fmla="*/ 0 w 1133018"/>
              <a:gd name="connsiteY10" fmla="*/ 0 h 34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33018" h="345642">
                <a:moveTo>
                  <a:pt x="0" y="0"/>
                </a:moveTo>
                <a:lnTo>
                  <a:pt x="908964" y="0"/>
                </a:lnTo>
                <a:lnTo>
                  <a:pt x="950671" y="0"/>
                </a:lnTo>
                <a:lnTo>
                  <a:pt x="960197" y="0"/>
                </a:lnTo>
                <a:cubicBezTo>
                  <a:pt x="1055643" y="0"/>
                  <a:pt x="1133018" y="77375"/>
                  <a:pt x="1133018" y="172821"/>
                </a:cubicBezTo>
                <a:cubicBezTo>
                  <a:pt x="1133018" y="268267"/>
                  <a:pt x="1055643" y="345642"/>
                  <a:pt x="960197" y="345642"/>
                </a:cubicBezTo>
                <a:lnTo>
                  <a:pt x="950671" y="345642"/>
                </a:lnTo>
                <a:lnTo>
                  <a:pt x="908964" y="345642"/>
                </a:lnTo>
                <a:lnTo>
                  <a:pt x="0" y="345642"/>
                </a:lnTo>
                <a:cubicBezTo>
                  <a:pt x="95446" y="345642"/>
                  <a:pt x="172821" y="268267"/>
                  <a:pt x="172821" y="172821"/>
                </a:cubicBezTo>
                <a:cubicBezTo>
                  <a:pt x="172821" y="77375"/>
                  <a:pt x="95446" y="0"/>
                  <a:pt x="0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AU" sz="1355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7" name="Freeform 82"/>
          <p:cNvSpPr/>
          <p:nvPr/>
        </p:nvSpPr>
        <p:spPr>
          <a:xfrm>
            <a:off x="3035391" y="3649496"/>
            <a:ext cx="2264891" cy="482971"/>
          </a:xfrm>
          <a:custGeom>
            <a:avLst/>
            <a:gdLst>
              <a:gd name="connsiteX0" fmla="*/ 0 w 1133018"/>
              <a:gd name="connsiteY0" fmla="*/ 0 h 345642"/>
              <a:gd name="connsiteX1" fmla="*/ 908964 w 1133018"/>
              <a:gd name="connsiteY1" fmla="*/ 0 h 345642"/>
              <a:gd name="connsiteX2" fmla="*/ 950671 w 1133018"/>
              <a:gd name="connsiteY2" fmla="*/ 0 h 345642"/>
              <a:gd name="connsiteX3" fmla="*/ 960197 w 1133018"/>
              <a:gd name="connsiteY3" fmla="*/ 0 h 345642"/>
              <a:gd name="connsiteX4" fmla="*/ 1133018 w 1133018"/>
              <a:gd name="connsiteY4" fmla="*/ 172821 h 345642"/>
              <a:gd name="connsiteX5" fmla="*/ 960197 w 1133018"/>
              <a:gd name="connsiteY5" fmla="*/ 345642 h 345642"/>
              <a:gd name="connsiteX6" fmla="*/ 950671 w 1133018"/>
              <a:gd name="connsiteY6" fmla="*/ 345642 h 345642"/>
              <a:gd name="connsiteX7" fmla="*/ 908964 w 1133018"/>
              <a:gd name="connsiteY7" fmla="*/ 345642 h 345642"/>
              <a:gd name="connsiteX8" fmla="*/ 0 w 1133018"/>
              <a:gd name="connsiteY8" fmla="*/ 345642 h 345642"/>
              <a:gd name="connsiteX9" fmla="*/ 172821 w 1133018"/>
              <a:gd name="connsiteY9" fmla="*/ 172821 h 345642"/>
              <a:gd name="connsiteX10" fmla="*/ 0 w 1133018"/>
              <a:gd name="connsiteY10" fmla="*/ 0 h 34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33018" h="345642">
                <a:moveTo>
                  <a:pt x="0" y="0"/>
                </a:moveTo>
                <a:lnTo>
                  <a:pt x="908964" y="0"/>
                </a:lnTo>
                <a:lnTo>
                  <a:pt x="950671" y="0"/>
                </a:lnTo>
                <a:lnTo>
                  <a:pt x="960197" y="0"/>
                </a:lnTo>
                <a:cubicBezTo>
                  <a:pt x="1055643" y="0"/>
                  <a:pt x="1133018" y="77375"/>
                  <a:pt x="1133018" y="172821"/>
                </a:cubicBezTo>
                <a:cubicBezTo>
                  <a:pt x="1133018" y="268267"/>
                  <a:pt x="1055643" y="345642"/>
                  <a:pt x="960197" y="345642"/>
                </a:cubicBezTo>
                <a:lnTo>
                  <a:pt x="950671" y="345642"/>
                </a:lnTo>
                <a:lnTo>
                  <a:pt x="908964" y="345642"/>
                </a:lnTo>
                <a:lnTo>
                  <a:pt x="0" y="345642"/>
                </a:lnTo>
                <a:cubicBezTo>
                  <a:pt x="95446" y="345642"/>
                  <a:pt x="172821" y="268267"/>
                  <a:pt x="172821" y="172821"/>
                </a:cubicBezTo>
                <a:cubicBezTo>
                  <a:pt x="172821" y="77375"/>
                  <a:pt x="95446" y="0"/>
                  <a:pt x="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AU" sz="1355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8" name="Freeform 83"/>
          <p:cNvSpPr/>
          <p:nvPr/>
        </p:nvSpPr>
        <p:spPr>
          <a:xfrm>
            <a:off x="4875630" y="3649496"/>
            <a:ext cx="2264891" cy="482971"/>
          </a:xfrm>
          <a:custGeom>
            <a:avLst/>
            <a:gdLst>
              <a:gd name="connsiteX0" fmla="*/ 0 w 1133018"/>
              <a:gd name="connsiteY0" fmla="*/ 0 h 345642"/>
              <a:gd name="connsiteX1" fmla="*/ 908964 w 1133018"/>
              <a:gd name="connsiteY1" fmla="*/ 0 h 345642"/>
              <a:gd name="connsiteX2" fmla="*/ 950671 w 1133018"/>
              <a:gd name="connsiteY2" fmla="*/ 0 h 345642"/>
              <a:gd name="connsiteX3" fmla="*/ 960197 w 1133018"/>
              <a:gd name="connsiteY3" fmla="*/ 0 h 345642"/>
              <a:gd name="connsiteX4" fmla="*/ 1133018 w 1133018"/>
              <a:gd name="connsiteY4" fmla="*/ 172821 h 345642"/>
              <a:gd name="connsiteX5" fmla="*/ 960197 w 1133018"/>
              <a:gd name="connsiteY5" fmla="*/ 345642 h 345642"/>
              <a:gd name="connsiteX6" fmla="*/ 950671 w 1133018"/>
              <a:gd name="connsiteY6" fmla="*/ 345642 h 345642"/>
              <a:gd name="connsiteX7" fmla="*/ 908964 w 1133018"/>
              <a:gd name="connsiteY7" fmla="*/ 345642 h 345642"/>
              <a:gd name="connsiteX8" fmla="*/ 0 w 1133018"/>
              <a:gd name="connsiteY8" fmla="*/ 345642 h 345642"/>
              <a:gd name="connsiteX9" fmla="*/ 172821 w 1133018"/>
              <a:gd name="connsiteY9" fmla="*/ 172821 h 345642"/>
              <a:gd name="connsiteX10" fmla="*/ 0 w 1133018"/>
              <a:gd name="connsiteY10" fmla="*/ 0 h 34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33018" h="345642">
                <a:moveTo>
                  <a:pt x="0" y="0"/>
                </a:moveTo>
                <a:lnTo>
                  <a:pt x="908964" y="0"/>
                </a:lnTo>
                <a:lnTo>
                  <a:pt x="950671" y="0"/>
                </a:lnTo>
                <a:lnTo>
                  <a:pt x="960197" y="0"/>
                </a:lnTo>
                <a:cubicBezTo>
                  <a:pt x="1055643" y="0"/>
                  <a:pt x="1133018" y="77375"/>
                  <a:pt x="1133018" y="172821"/>
                </a:cubicBezTo>
                <a:cubicBezTo>
                  <a:pt x="1133018" y="268267"/>
                  <a:pt x="1055643" y="345642"/>
                  <a:pt x="960197" y="345642"/>
                </a:cubicBezTo>
                <a:lnTo>
                  <a:pt x="950671" y="345642"/>
                </a:lnTo>
                <a:lnTo>
                  <a:pt x="908964" y="345642"/>
                </a:lnTo>
                <a:lnTo>
                  <a:pt x="0" y="345642"/>
                </a:lnTo>
                <a:cubicBezTo>
                  <a:pt x="95446" y="345642"/>
                  <a:pt x="172821" y="268267"/>
                  <a:pt x="172821" y="172821"/>
                </a:cubicBezTo>
                <a:cubicBezTo>
                  <a:pt x="172821" y="77375"/>
                  <a:pt x="95446" y="0"/>
                  <a:pt x="0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AU" sz="1355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9" name="Freeform 84"/>
          <p:cNvSpPr/>
          <p:nvPr/>
        </p:nvSpPr>
        <p:spPr>
          <a:xfrm>
            <a:off x="6725755" y="3649496"/>
            <a:ext cx="2264891" cy="482971"/>
          </a:xfrm>
          <a:custGeom>
            <a:avLst/>
            <a:gdLst>
              <a:gd name="connsiteX0" fmla="*/ 0 w 1133018"/>
              <a:gd name="connsiteY0" fmla="*/ 0 h 345642"/>
              <a:gd name="connsiteX1" fmla="*/ 908964 w 1133018"/>
              <a:gd name="connsiteY1" fmla="*/ 0 h 345642"/>
              <a:gd name="connsiteX2" fmla="*/ 950671 w 1133018"/>
              <a:gd name="connsiteY2" fmla="*/ 0 h 345642"/>
              <a:gd name="connsiteX3" fmla="*/ 960197 w 1133018"/>
              <a:gd name="connsiteY3" fmla="*/ 0 h 345642"/>
              <a:gd name="connsiteX4" fmla="*/ 1133018 w 1133018"/>
              <a:gd name="connsiteY4" fmla="*/ 172821 h 345642"/>
              <a:gd name="connsiteX5" fmla="*/ 960197 w 1133018"/>
              <a:gd name="connsiteY5" fmla="*/ 345642 h 345642"/>
              <a:gd name="connsiteX6" fmla="*/ 950671 w 1133018"/>
              <a:gd name="connsiteY6" fmla="*/ 345642 h 345642"/>
              <a:gd name="connsiteX7" fmla="*/ 908964 w 1133018"/>
              <a:gd name="connsiteY7" fmla="*/ 345642 h 345642"/>
              <a:gd name="connsiteX8" fmla="*/ 0 w 1133018"/>
              <a:gd name="connsiteY8" fmla="*/ 345642 h 345642"/>
              <a:gd name="connsiteX9" fmla="*/ 172821 w 1133018"/>
              <a:gd name="connsiteY9" fmla="*/ 172821 h 345642"/>
              <a:gd name="connsiteX10" fmla="*/ 0 w 1133018"/>
              <a:gd name="connsiteY10" fmla="*/ 0 h 34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33018" h="345642">
                <a:moveTo>
                  <a:pt x="0" y="0"/>
                </a:moveTo>
                <a:lnTo>
                  <a:pt x="908964" y="0"/>
                </a:lnTo>
                <a:lnTo>
                  <a:pt x="950671" y="0"/>
                </a:lnTo>
                <a:lnTo>
                  <a:pt x="960197" y="0"/>
                </a:lnTo>
                <a:cubicBezTo>
                  <a:pt x="1055643" y="0"/>
                  <a:pt x="1133018" y="77375"/>
                  <a:pt x="1133018" y="172821"/>
                </a:cubicBezTo>
                <a:cubicBezTo>
                  <a:pt x="1133018" y="268267"/>
                  <a:pt x="1055643" y="345642"/>
                  <a:pt x="960197" y="345642"/>
                </a:cubicBezTo>
                <a:lnTo>
                  <a:pt x="950671" y="345642"/>
                </a:lnTo>
                <a:lnTo>
                  <a:pt x="908964" y="345642"/>
                </a:lnTo>
                <a:lnTo>
                  <a:pt x="0" y="345642"/>
                </a:lnTo>
                <a:cubicBezTo>
                  <a:pt x="95446" y="345642"/>
                  <a:pt x="172821" y="268267"/>
                  <a:pt x="172821" y="172821"/>
                </a:cubicBezTo>
                <a:cubicBezTo>
                  <a:pt x="172821" y="77375"/>
                  <a:pt x="95446" y="0"/>
                  <a:pt x="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AU" sz="1355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0" name="Freeform 85"/>
          <p:cNvSpPr/>
          <p:nvPr/>
        </p:nvSpPr>
        <p:spPr>
          <a:xfrm>
            <a:off x="8566035" y="3636595"/>
            <a:ext cx="2264891" cy="482971"/>
          </a:xfrm>
          <a:custGeom>
            <a:avLst/>
            <a:gdLst>
              <a:gd name="connsiteX0" fmla="*/ 0 w 1133018"/>
              <a:gd name="connsiteY0" fmla="*/ 0 h 345642"/>
              <a:gd name="connsiteX1" fmla="*/ 908964 w 1133018"/>
              <a:gd name="connsiteY1" fmla="*/ 0 h 345642"/>
              <a:gd name="connsiteX2" fmla="*/ 950671 w 1133018"/>
              <a:gd name="connsiteY2" fmla="*/ 0 h 345642"/>
              <a:gd name="connsiteX3" fmla="*/ 960197 w 1133018"/>
              <a:gd name="connsiteY3" fmla="*/ 0 h 345642"/>
              <a:gd name="connsiteX4" fmla="*/ 1133018 w 1133018"/>
              <a:gd name="connsiteY4" fmla="*/ 172821 h 345642"/>
              <a:gd name="connsiteX5" fmla="*/ 960197 w 1133018"/>
              <a:gd name="connsiteY5" fmla="*/ 345642 h 345642"/>
              <a:gd name="connsiteX6" fmla="*/ 950671 w 1133018"/>
              <a:gd name="connsiteY6" fmla="*/ 345642 h 345642"/>
              <a:gd name="connsiteX7" fmla="*/ 908964 w 1133018"/>
              <a:gd name="connsiteY7" fmla="*/ 345642 h 345642"/>
              <a:gd name="connsiteX8" fmla="*/ 0 w 1133018"/>
              <a:gd name="connsiteY8" fmla="*/ 345642 h 345642"/>
              <a:gd name="connsiteX9" fmla="*/ 172821 w 1133018"/>
              <a:gd name="connsiteY9" fmla="*/ 172821 h 345642"/>
              <a:gd name="connsiteX10" fmla="*/ 0 w 1133018"/>
              <a:gd name="connsiteY10" fmla="*/ 0 h 34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33018" h="345642">
                <a:moveTo>
                  <a:pt x="0" y="0"/>
                </a:moveTo>
                <a:lnTo>
                  <a:pt x="908964" y="0"/>
                </a:lnTo>
                <a:lnTo>
                  <a:pt x="950671" y="0"/>
                </a:lnTo>
                <a:lnTo>
                  <a:pt x="960197" y="0"/>
                </a:lnTo>
                <a:cubicBezTo>
                  <a:pt x="1055643" y="0"/>
                  <a:pt x="1133018" y="77375"/>
                  <a:pt x="1133018" y="172821"/>
                </a:cubicBezTo>
                <a:cubicBezTo>
                  <a:pt x="1133018" y="268267"/>
                  <a:pt x="1055643" y="345642"/>
                  <a:pt x="960197" y="345642"/>
                </a:cubicBezTo>
                <a:lnTo>
                  <a:pt x="950671" y="345642"/>
                </a:lnTo>
                <a:lnTo>
                  <a:pt x="908964" y="345642"/>
                </a:lnTo>
                <a:lnTo>
                  <a:pt x="0" y="345642"/>
                </a:lnTo>
                <a:cubicBezTo>
                  <a:pt x="95446" y="345642"/>
                  <a:pt x="172821" y="268267"/>
                  <a:pt x="172821" y="172821"/>
                </a:cubicBezTo>
                <a:cubicBezTo>
                  <a:pt x="172821" y="77375"/>
                  <a:pt x="95446" y="0"/>
                  <a:pt x="0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AU" sz="1355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1" name="Oval 7"/>
          <p:cNvSpPr>
            <a:spLocks noChangeAspect="1"/>
          </p:cNvSpPr>
          <p:nvPr/>
        </p:nvSpPr>
        <p:spPr>
          <a:xfrm>
            <a:off x="2249898" y="3761048"/>
            <a:ext cx="264569" cy="264567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5" b="1" dirty="0">
              <a:solidFill>
                <a:srgbClr val="E7E6E6">
                  <a:lumMod val="75000"/>
                </a:srgb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2" name="Oval 10"/>
          <p:cNvSpPr>
            <a:spLocks noChangeAspect="1"/>
          </p:cNvSpPr>
          <p:nvPr/>
        </p:nvSpPr>
        <p:spPr>
          <a:xfrm>
            <a:off x="4082197" y="3761048"/>
            <a:ext cx="264569" cy="264567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5" b="1" dirty="0">
              <a:solidFill>
                <a:srgbClr val="E7E6E6">
                  <a:lumMod val="75000"/>
                </a:srgb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3" name="Oval 13"/>
          <p:cNvSpPr>
            <a:spLocks noChangeAspect="1"/>
          </p:cNvSpPr>
          <p:nvPr/>
        </p:nvSpPr>
        <p:spPr>
          <a:xfrm>
            <a:off x="5914495" y="3761048"/>
            <a:ext cx="264569" cy="264567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5" b="1" dirty="0">
              <a:solidFill>
                <a:srgbClr val="E7E6E6">
                  <a:lumMod val="75000"/>
                </a:srgb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4" name="Oval 16"/>
          <p:cNvSpPr>
            <a:spLocks noChangeAspect="1"/>
          </p:cNvSpPr>
          <p:nvPr/>
        </p:nvSpPr>
        <p:spPr>
          <a:xfrm>
            <a:off x="7746795" y="3761048"/>
            <a:ext cx="264569" cy="264567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5" b="1" dirty="0">
              <a:solidFill>
                <a:srgbClr val="E7E6E6">
                  <a:lumMod val="75000"/>
                </a:srgb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5" name="Oval 19"/>
          <p:cNvSpPr>
            <a:spLocks noChangeAspect="1"/>
          </p:cNvSpPr>
          <p:nvPr/>
        </p:nvSpPr>
        <p:spPr>
          <a:xfrm>
            <a:off x="9579095" y="3761048"/>
            <a:ext cx="264569" cy="264567"/>
          </a:xfrm>
          <a:prstGeom prst="ellipse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5" b="1" dirty="0">
              <a:solidFill>
                <a:srgbClr val="E7E6E6">
                  <a:lumMod val="75000"/>
                </a:srgb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6" name="TextBox 20"/>
          <p:cNvSpPr txBox="1"/>
          <p:nvPr/>
        </p:nvSpPr>
        <p:spPr>
          <a:xfrm>
            <a:off x="2085718" y="4259694"/>
            <a:ext cx="480234" cy="20851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355" b="1" dirty="0" smtClean="0">
                <a:solidFill>
                  <a:srgbClr val="262626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2023</a:t>
            </a:r>
            <a:endParaRPr lang="en-US" sz="1355" dirty="0">
              <a:solidFill>
                <a:srgbClr val="262626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7" name="TextBox 21"/>
          <p:cNvSpPr txBox="1"/>
          <p:nvPr/>
        </p:nvSpPr>
        <p:spPr>
          <a:xfrm>
            <a:off x="3959292" y="3301109"/>
            <a:ext cx="480234" cy="20851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355" b="1" dirty="0" smtClean="0">
                <a:solidFill>
                  <a:srgbClr val="262626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2024</a:t>
            </a:r>
            <a:endParaRPr lang="en-US" sz="1355" dirty="0">
              <a:solidFill>
                <a:srgbClr val="262626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8" name="TextBox 22"/>
          <p:cNvSpPr txBox="1"/>
          <p:nvPr/>
        </p:nvSpPr>
        <p:spPr>
          <a:xfrm>
            <a:off x="5813717" y="4259694"/>
            <a:ext cx="480235" cy="20851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355" b="1" dirty="0" smtClean="0">
                <a:solidFill>
                  <a:srgbClr val="262626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2025</a:t>
            </a:r>
            <a:endParaRPr lang="en-US" sz="1355" dirty="0">
              <a:solidFill>
                <a:srgbClr val="262626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9" name="TextBox 23"/>
          <p:cNvSpPr txBox="1"/>
          <p:nvPr/>
        </p:nvSpPr>
        <p:spPr>
          <a:xfrm>
            <a:off x="7636195" y="3301109"/>
            <a:ext cx="480235" cy="20851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355" b="1" dirty="0" smtClean="0">
                <a:solidFill>
                  <a:srgbClr val="262626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2026</a:t>
            </a:r>
            <a:endParaRPr lang="en-US" sz="1355" dirty="0">
              <a:solidFill>
                <a:srgbClr val="262626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20" name="TextBox 24"/>
          <p:cNvSpPr txBox="1"/>
          <p:nvPr/>
        </p:nvSpPr>
        <p:spPr>
          <a:xfrm>
            <a:off x="9496224" y="4259694"/>
            <a:ext cx="480235" cy="20851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355" b="1" dirty="0" smtClean="0">
                <a:solidFill>
                  <a:srgbClr val="262626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2027</a:t>
            </a:r>
            <a:endParaRPr lang="en-US" sz="1355" dirty="0">
              <a:solidFill>
                <a:srgbClr val="262626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grpSp>
        <p:nvGrpSpPr>
          <p:cNvPr id="21" name="Group 88"/>
          <p:cNvGrpSpPr/>
          <p:nvPr/>
        </p:nvGrpSpPr>
        <p:grpSpPr>
          <a:xfrm>
            <a:off x="1374821" y="4659566"/>
            <a:ext cx="2069582" cy="1266401"/>
            <a:chOff x="590510" y="661615"/>
            <a:chExt cx="1470132" cy="492543"/>
          </a:xfrm>
        </p:grpSpPr>
        <p:sp>
          <p:nvSpPr>
            <p:cNvPr id="22" name="TextBox 31"/>
            <p:cNvSpPr txBox="1"/>
            <p:nvPr/>
          </p:nvSpPr>
          <p:spPr>
            <a:xfrm>
              <a:off x="1049753" y="661615"/>
              <a:ext cx="651722" cy="144158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</a:scheme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标题内容</a:t>
              </a:r>
              <a:endParaRPr lang="en-US" sz="1600" b="1" dirty="0">
                <a:solidFill>
                  <a:schemeClr val="tx1">
                    <a:lumMod val="7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  <p:sp>
          <p:nvSpPr>
            <p:cNvPr id="23" name="TextBox 32"/>
            <p:cNvSpPr txBox="1"/>
            <p:nvPr/>
          </p:nvSpPr>
          <p:spPr>
            <a:xfrm>
              <a:off x="590510" y="859915"/>
              <a:ext cx="1470132" cy="29424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zh-CN"/>
              </a:defPPr>
              <a:lvl1pPr algn="ctr">
                <a:spcBef>
                  <a:spcPct val="20000"/>
                </a:spcBef>
                <a:defRPr sz="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defTabSz="914400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FFFFFF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为客户服务是我们存在的唯一理由，客户需求是我们发展的源动力</a:t>
              </a:r>
              <a:endParaRPr lang="en-US" sz="1000" dirty="0">
                <a:solidFill>
                  <a:srgbClr val="FFFFFF">
                    <a:lumMod val="50000"/>
                  </a:srgb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</p:grpSp>
      <p:grpSp>
        <p:nvGrpSpPr>
          <p:cNvPr id="25" name="Group 88"/>
          <p:cNvGrpSpPr/>
          <p:nvPr/>
        </p:nvGrpSpPr>
        <p:grpSpPr>
          <a:xfrm>
            <a:off x="5089404" y="4659566"/>
            <a:ext cx="2099579" cy="1298900"/>
            <a:chOff x="569202" y="661615"/>
            <a:chExt cx="1491440" cy="505184"/>
          </a:xfrm>
        </p:grpSpPr>
        <p:sp>
          <p:nvSpPr>
            <p:cNvPr id="26" name="TextBox 34"/>
            <p:cNvSpPr txBox="1"/>
            <p:nvPr/>
          </p:nvSpPr>
          <p:spPr>
            <a:xfrm>
              <a:off x="989063" y="661615"/>
              <a:ext cx="651721" cy="14415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</a:scheme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标题内容</a:t>
              </a:r>
              <a:endParaRPr lang="en-US" altLang="zh-CN" sz="1600" b="1" dirty="0">
                <a:solidFill>
                  <a:schemeClr val="tx1">
                    <a:lumMod val="7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  <p:sp>
          <p:nvSpPr>
            <p:cNvPr id="27" name="TextBox 35"/>
            <p:cNvSpPr txBox="1"/>
            <p:nvPr/>
          </p:nvSpPr>
          <p:spPr>
            <a:xfrm>
              <a:off x="569202" y="872555"/>
              <a:ext cx="1491440" cy="2942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zh-CN"/>
              </a:defPPr>
              <a:lvl1pPr algn="ctr">
                <a:spcBef>
                  <a:spcPct val="20000"/>
                </a:spcBef>
                <a:defRPr sz="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defTabSz="914400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FFFFFF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为客户服务是我们存在的唯一理由，客户需求是我们发展的源动力</a:t>
              </a:r>
              <a:endParaRPr lang="en-US" sz="1000" dirty="0">
                <a:solidFill>
                  <a:srgbClr val="FFFFFF">
                    <a:lumMod val="50000"/>
                  </a:srgb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</p:grpSp>
      <p:grpSp>
        <p:nvGrpSpPr>
          <p:cNvPr id="28" name="Group 88"/>
          <p:cNvGrpSpPr/>
          <p:nvPr/>
        </p:nvGrpSpPr>
        <p:grpSpPr>
          <a:xfrm>
            <a:off x="8773069" y="4659561"/>
            <a:ext cx="2096989" cy="1309724"/>
            <a:chOff x="571042" y="661615"/>
            <a:chExt cx="1489599" cy="509394"/>
          </a:xfrm>
        </p:grpSpPr>
        <p:sp>
          <p:nvSpPr>
            <p:cNvPr id="29" name="TextBox 37"/>
            <p:cNvSpPr txBox="1"/>
            <p:nvPr/>
          </p:nvSpPr>
          <p:spPr>
            <a:xfrm>
              <a:off x="1049757" y="661615"/>
              <a:ext cx="651721" cy="14415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</a:scheme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标题内容</a:t>
              </a:r>
              <a:endParaRPr lang="en-US" altLang="zh-CN" sz="1600" b="1" dirty="0">
                <a:solidFill>
                  <a:schemeClr val="tx1">
                    <a:lumMod val="7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  <p:sp>
          <p:nvSpPr>
            <p:cNvPr id="30" name="TextBox 38"/>
            <p:cNvSpPr txBox="1"/>
            <p:nvPr/>
          </p:nvSpPr>
          <p:spPr>
            <a:xfrm>
              <a:off x="571042" y="876765"/>
              <a:ext cx="1489599" cy="2942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FFFFFF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为客户服务是我们存在的唯一理由，客户需求是我们发展的源动力</a:t>
              </a:r>
              <a:endParaRPr lang="en-US" sz="1000" dirty="0">
                <a:solidFill>
                  <a:srgbClr val="FFFFFF">
                    <a:lumMod val="50000"/>
                  </a:srgb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</p:grpSp>
      <p:grpSp>
        <p:nvGrpSpPr>
          <p:cNvPr id="31" name="Group 88"/>
          <p:cNvGrpSpPr/>
          <p:nvPr/>
        </p:nvGrpSpPr>
        <p:grpSpPr>
          <a:xfrm>
            <a:off x="6934847" y="1953248"/>
            <a:ext cx="2048237" cy="1212252"/>
            <a:chOff x="605672" y="619495"/>
            <a:chExt cx="1454970" cy="471484"/>
          </a:xfrm>
        </p:grpSpPr>
        <p:sp>
          <p:nvSpPr>
            <p:cNvPr id="32" name="TextBox 40"/>
            <p:cNvSpPr txBox="1"/>
            <p:nvPr/>
          </p:nvSpPr>
          <p:spPr>
            <a:xfrm>
              <a:off x="1007296" y="619495"/>
              <a:ext cx="651722" cy="14415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</a:scheme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标题内容</a:t>
              </a:r>
              <a:endParaRPr lang="en-US" altLang="zh-CN" sz="1600" b="1" dirty="0">
                <a:solidFill>
                  <a:schemeClr val="tx1">
                    <a:lumMod val="7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  <p:sp>
          <p:nvSpPr>
            <p:cNvPr id="33" name="TextBox 41"/>
            <p:cNvSpPr txBox="1"/>
            <p:nvPr/>
          </p:nvSpPr>
          <p:spPr>
            <a:xfrm>
              <a:off x="605672" y="796735"/>
              <a:ext cx="1454970" cy="2942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zh-CN"/>
              </a:defPPr>
              <a:lvl1pPr algn="ctr">
                <a:spcBef>
                  <a:spcPct val="20000"/>
                </a:spcBef>
                <a:defRPr sz="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defTabSz="914400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FFFFFF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为客户服务是我们存在的唯一理由，客户需求是我们发展的源动力</a:t>
              </a:r>
              <a:endParaRPr lang="en-US" sz="1000" dirty="0">
                <a:solidFill>
                  <a:srgbClr val="FFFFFF">
                    <a:lumMod val="50000"/>
                  </a:srgb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</p:grpSp>
      <p:grpSp>
        <p:nvGrpSpPr>
          <p:cNvPr id="34" name="Group 5"/>
          <p:cNvGrpSpPr/>
          <p:nvPr/>
        </p:nvGrpSpPr>
        <p:grpSpPr>
          <a:xfrm>
            <a:off x="1999213" y="2098854"/>
            <a:ext cx="767813" cy="1801928"/>
            <a:chOff x="2439480" y="2291712"/>
            <a:chExt cx="686865" cy="1584786"/>
          </a:xfrm>
        </p:grpSpPr>
        <p:cxnSp>
          <p:nvCxnSpPr>
            <p:cNvPr id="35" name="Straight Connector 25"/>
            <p:cNvCxnSpPr>
              <a:stCxn id="37" idx="7"/>
            </p:cNvCxnSpPr>
            <p:nvPr/>
          </p:nvCxnSpPr>
          <p:spPr>
            <a:xfrm flipH="1">
              <a:off x="2782909" y="3120830"/>
              <a:ext cx="1" cy="75566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68"/>
            <p:cNvGrpSpPr/>
            <p:nvPr/>
          </p:nvGrpSpPr>
          <p:grpSpPr>
            <a:xfrm>
              <a:off x="2439480" y="2291712"/>
              <a:ext cx="686865" cy="686864"/>
              <a:chOff x="1295010" y="1424373"/>
              <a:chExt cx="558911" cy="558911"/>
            </a:xfrm>
          </p:grpSpPr>
          <p:sp>
            <p:nvSpPr>
              <p:cNvPr id="37" name="Teardrop 43"/>
              <p:cNvSpPr/>
              <p:nvPr/>
            </p:nvSpPr>
            <p:spPr>
              <a:xfrm rot="8100000">
                <a:off x="1295010" y="1424373"/>
                <a:ext cx="558911" cy="558911"/>
              </a:xfrm>
              <a:prstGeom prst="teardrop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 sz="1355" dirty="0">
                  <a:solidFill>
                    <a:srgbClr val="FFFFFF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  <p:sp>
            <p:nvSpPr>
              <p:cNvPr id="38" name="Freeform 116"/>
              <p:cNvSpPr>
                <a:spLocks noEditPoint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/>
                <a:endParaRPr lang="en-US" sz="1355" dirty="0">
                  <a:solidFill>
                    <a:srgbClr val="656D78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</p:grpSp>
      </p:grpSp>
      <p:grpSp>
        <p:nvGrpSpPr>
          <p:cNvPr id="39" name="Group 8"/>
          <p:cNvGrpSpPr/>
          <p:nvPr/>
        </p:nvGrpSpPr>
        <p:grpSpPr>
          <a:xfrm>
            <a:off x="5677932" y="2110537"/>
            <a:ext cx="767813" cy="1801928"/>
            <a:chOff x="6107384" y="2285859"/>
            <a:chExt cx="686865" cy="1584786"/>
          </a:xfrm>
        </p:grpSpPr>
        <p:cxnSp>
          <p:nvCxnSpPr>
            <p:cNvPr id="40" name="Straight Connector 26"/>
            <p:cNvCxnSpPr>
              <a:stCxn id="42" idx="7"/>
            </p:cNvCxnSpPr>
            <p:nvPr/>
          </p:nvCxnSpPr>
          <p:spPr>
            <a:xfrm flipH="1">
              <a:off x="6450815" y="3114977"/>
              <a:ext cx="1" cy="75566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75"/>
            <p:cNvGrpSpPr/>
            <p:nvPr/>
          </p:nvGrpSpPr>
          <p:grpSpPr>
            <a:xfrm>
              <a:off x="6107384" y="2285859"/>
              <a:ext cx="686865" cy="686864"/>
              <a:chOff x="4279638" y="1419610"/>
              <a:chExt cx="558911" cy="558911"/>
            </a:xfrm>
          </p:grpSpPr>
          <p:sp>
            <p:nvSpPr>
              <p:cNvPr id="42" name="Teardrop 46"/>
              <p:cNvSpPr/>
              <p:nvPr/>
            </p:nvSpPr>
            <p:spPr>
              <a:xfrm rot="8100000">
                <a:off x="4279638" y="1419610"/>
                <a:ext cx="558911" cy="558911"/>
              </a:xfrm>
              <a:prstGeom prst="teardrop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 sz="1355" dirty="0">
                  <a:solidFill>
                    <a:srgbClr val="FFFFFF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  <p:sp>
            <p:nvSpPr>
              <p:cNvPr id="43" name="Freeform 15"/>
              <p:cNvSpPr>
                <a:spLocks noEditPoint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/>
                <a:ahLst/>
                <a:cxnLst>
                  <a:cxn ang="0">
                    <a:pos x="168" y="126"/>
                  </a:cxn>
                  <a:cxn ang="0">
                    <a:pos x="0" y="126"/>
                  </a:cxn>
                  <a:cxn ang="0">
                    <a:pos x="0" y="0"/>
                  </a:cxn>
                  <a:cxn ang="0">
                    <a:pos x="10" y="0"/>
                  </a:cxn>
                  <a:cxn ang="0">
                    <a:pos x="10" y="115"/>
                  </a:cxn>
                  <a:cxn ang="0">
                    <a:pos x="168" y="115"/>
                  </a:cxn>
                  <a:cxn ang="0">
                    <a:pos x="168" y="126"/>
                  </a:cxn>
                  <a:cxn ang="0">
                    <a:pos x="54" y="104"/>
                  </a:cxn>
                  <a:cxn ang="0">
                    <a:pos x="32" y="104"/>
                  </a:cxn>
                  <a:cxn ang="0">
                    <a:pos x="32" y="63"/>
                  </a:cxn>
                  <a:cxn ang="0">
                    <a:pos x="54" y="63"/>
                  </a:cxn>
                  <a:cxn ang="0">
                    <a:pos x="54" y="104"/>
                  </a:cxn>
                  <a:cxn ang="0">
                    <a:pos x="84" y="104"/>
                  </a:cxn>
                  <a:cxn ang="0">
                    <a:pos x="64" y="104"/>
                  </a:cxn>
                  <a:cxn ang="0">
                    <a:pos x="64" y="19"/>
                  </a:cxn>
                  <a:cxn ang="0">
                    <a:pos x="84" y="19"/>
                  </a:cxn>
                  <a:cxn ang="0">
                    <a:pos x="84" y="104"/>
                  </a:cxn>
                  <a:cxn ang="0">
                    <a:pos x="116" y="104"/>
                  </a:cxn>
                  <a:cxn ang="0">
                    <a:pos x="95" y="104"/>
                  </a:cxn>
                  <a:cxn ang="0">
                    <a:pos x="95" y="41"/>
                  </a:cxn>
                  <a:cxn ang="0">
                    <a:pos x="116" y="41"/>
                  </a:cxn>
                  <a:cxn ang="0">
                    <a:pos x="116" y="104"/>
                  </a:cxn>
                  <a:cxn ang="0">
                    <a:pos x="147" y="104"/>
                  </a:cxn>
                  <a:cxn ang="0">
                    <a:pos x="127" y="104"/>
                  </a:cxn>
                  <a:cxn ang="0">
                    <a:pos x="127" y="9"/>
                  </a:cxn>
                  <a:cxn ang="0">
                    <a:pos x="147" y="9"/>
                  </a:cxn>
                  <a:cxn ang="0">
                    <a:pos x="147" y="104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/>
                <a:endParaRPr lang="en-US" sz="1355" dirty="0">
                  <a:solidFill>
                    <a:srgbClr val="656D78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</p:grpSp>
      </p:grpSp>
      <p:grpSp>
        <p:nvGrpSpPr>
          <p:cNvPr id="44" name="Group 11"/>
          <p:cNvGrpSpPr/>
          <p:nvPr/>
        </p:nvGrpSpPr>
        <p:grpSpPr>
          <a:xfrm>
            <a:off x="9340172" y="2092158"/>
            <a:ext cx="767813" cy="1801928"/>
            <a:chOff x="9768794" y="2285859"/>
            <a:chExt cx="686865" cy="1584786"/>
          </a:xfrm>
        </p:grpSpPr>
        <p:cxnSp>
          <p:nvCxnSpPr>
            <p:cNvPr id="45" name="Straight Connector 27"/>
            <p:cNvCxnSpPr>
              <a:stCxn id="47" idx="7"/>
            </p:cNvCxnSpPr>
            <p:nvPr/>
          </p:nvCxnSpPr>
          <p:spPr>
            <a:xfrm flipH="1">
              <a:off x="10112227" y="3114977"/>
              <a:ext cx="1" cy="75566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Group 78"/>
            <p:cNvGrpSpPr/>
            <p:nvPr/>
          </p:nvGrpSpPr>
          <p:grpSpPr>
            <a:xfrm>
              <a:off x="9768794" y="2285859"/>
              <a:ext cx="686865" cy="686864"/>
              <a:chOff x="7258980" y="1419610"/>
              <a:chExt cx="558911" cy="558911"/>
            </a:xfrm>
          </p:grpSpPr>
          <p:sp>
            <p:nvSpPr>
              <p:cNvPr id="47" name="Teardrop 49"/>
              <p:cNvSpPr/>
              <p:nvPr/>
            </p:nvSpPr>
            <p:spPr>
              <a:xfrm rot="8100000">
                <a:off x="7258980" y="1419610"/>
                <a:ext cx="558911" cy="558911"/>
              </a:xfrm>
              <a:prstGeom prst="teardrop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 sz="1355" dirty="0">
                  <a:solidFill>
                    <a:srgbClr val="FFFFFF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  <p:sp>
            <p:nvSpPr>
              <p:cNvPr id="48" name="Freeform 152"/>
              <p:cNvSpPr>
                <a:spLocks noEditPoint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/>
                <a:endParaRPr lang="en-US" sz="1355" dirty="0">
                  <a:solidFill>
                    <a:srgbClr val="656D78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</p:grpSp>
      </p:grpSp>
      <p:grpSp>
        <p:nvGrpSpPr>
          <p:cNvPr id="49" name="Group 9"/>
          <p:cNvGrpSpPr/>
          <p:nvPr/>
        </p:nvGrpSpPr>
        <p:grpSpPr>
          <a:xfrm>
            <a:off x="7507214" y="3912465"/>
            <a:ext cx="767813" cy="1801928"/>
            <a:chOff x="7937592" y="3882351"/>
            <a:chExt cx="686865" cy="1584786"/>
          </a:xfrm>
        </p:grpSpPr>
        <p:cxnSp>
          <p:nvCxnSpPr>
            <p:cNvPr id="50" name="Straight Connector 29"/>
            <p:cNvCxnSpPr>
              <a:stCxn id="52" idx="7"/>
            </p:cNvCxnSpPr>
            <p:nvPr/>
          </p:nvCxnSpPr>
          <p:spPr>
            <a:xfrm rot="10800000" flipH="1">
              <a:off x="8281024" y="3882351"/>
              <a:ext cx="1" cy="755668"/>
            </a:xfrm>
            <a:prstGeom prst="line">
              <a:avLst/>
            </a:prstGeom>
            <a:ln w="19050">
              <a:solidFill>
                <a:srgbClr val="E1020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76"/>
            <p:cNvGrpSpPr/>
            <p:nvPr/>
          </p:nvGrpSpPr>
          <p:grpSpPr>
            <a:xfrm>
              <a:off x="7937592" y="4780273"/>
              <a:ext cx="686865" cy="686864"/>
              <a:chOff x="5768905" y="3449350"/>
              <a:chExt cx="558911" cy="558911"/>
            </a:xfrm>
          </p:grpSpPr>
          <p:sp>
            <p:nvSpPr>
              <p:cNvPr id="52" name="Teardrop 52"/>
              <p:cNvSpPr/>
              <p:nvPr/>
            </p:nvSpPr>
            <p:spPr>
              <a:xfrm rot="18900000">
                <a:off x="5768905" y="3449350"/>
                <a:ext cx="558911" cy="558911"/>
              </a:xfrm>
              <a:prstGeom prst="teardrop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 sz="1355" dirty="0">
                  <a:solidFill>
                    <a:srgbClr val="FFFFFF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  <p:sp>
            <p:nvSpPr>
              <p:cNvPr id="53" name="Freeform 57"/>
              <p:cNvSpPr>
                <a:spLocks noEditPoint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/>
                <a:endParaRPr lang="en-US" sz="1355" dirty="0">
                  <a:solidFill>
                    <a:srgbClr val="656D78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</p:grpSp>
      </p:grpSp>
      <p:grpSp>
        <p:nvGrpSpPr>
          <p:cNvPr id="54" name="Group 6"/>
          <p:cNvGrpSpPr/>
          <p:nvPr/>
        </p:nvGrpSpPr>
        <p:grpSpPr>
          <a:xfrm>
            <a:off x="3833324" y="3878080"/>
            <a:ext cx="767813" cy="1801928"/>
            <a:chOff x="4272700" y="3882351"/>
            <a:chExt cx="686865" cy="1584786"/>
          </a:xfrm>
        </p:grpSpPr>
        <p:cxnSp>
          <p:nvCxnSpPr>
            <p:cNvPr id="56" name="Straight Connector 28"/>
            <p:cNvCxnSpPr>
              <a:stCxn id="58" idx="7"/>
            </p:cNvCxnSpPr>
            <p:nvPr/>
          </p:nvCxnSpPr>
          <p:spPr>
            <a:xfrm flipV="1">
              <a:off x="4616133" y="3882351"/>
              <a:ext cx="0" cy="755668"/>
            </a:xfrm>
            <a:prstGeom prst="line">
              <a:avLst/>
            </a:prstGeom>
            <a:ln w="19050">
              <a:solidFill>
                <a:srgbClr val="E1020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7" name="Group 72"/>
            <p:cNvGrpSpPr/>
            <p:nvPr/>
          </p:nvGrpSpPr>
          <p:grpSpPr>
            <a:xfrm>
              <a:off x="4272700" y="4780273"/>
              <a:ext cx="686865" cy="686864"/>
              <a:chOff x="2786729" y="3449350"/>
              <a:chExt cx="558911" cy="558911"/>
            </a:xfrm>
          </p:grpSpPr>
          <p:sp>
            <p:nvSpPr>
              <p:cNvPr id="58" name="Teardrop 55"/>
              <p:cNvSpPr/>
              <p:nvPr/>
            </p:nvSpPr>
            <p:spPr>
              <a:xfrm rot="18900000">
                <a:off x="2786729" y="3449350"/>
                <a:ext cx="558911" cy="558911"/>
              </a:xfrm>
              <a:prstGeom prst="teardrop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 sz="1355" dirty="0">
                  <a:solidFill>
                    <a:srgbClr val="FFFFFF"/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  <p:sp>
            <p:nvSpPr>
              <p:cNvPr id="59" name="Freeform 105"/>
              <p:cNvSpPr>
                <a:spLocks noEditPoint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4400"/>
                <a:endParaRPr lang="en-US" sz="1355" dirty="0">
                  <a:solidFill>
                    <a:srgbClr val="24313A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endParaRPr>
              </a:p>
            </p:txBody>
          </p:sp>
        </p:grpSp>
      </p:grpSp>
      <p:grpSp>
        <p:nvGrpSpPr>
          <p:cNvPr id="60" name="Group 88"/>
          <p:cNvGrpSpPr/>
          <p:nvPr/>
        </p:nvGrpSpPr>
        <p:grpSpPr>
          <a:xfrm>
            <a:off x="3187877" y="1937175"/>
            <a:ext cx="2069582" cy="1244741"/>
            <a:chOff x="590510" y="611071"/>
            <a:chExt cx="1470132" cy="484120"/>
          </a:xfrm>
        </p:grpSpPr>
        <p:sp>
          <p:nvSpPr>
            <p:cNvPr id="61" name="TextBox 88"/>
            <p:cNvSpPr txBox="1"/>
            <p:nvPr/>
          </p:nvSpPr>
          <p:spPr>
            <a:xfrm>
              <a:off x="1049753" y="611071"/>
              <a:ext cx="651722" cy="14415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914400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</a:scheme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标题内容</a:t>
              </a:r>
              <a:endParaRPr lang="en-US" altLang="zh-CN" sz="1600" b="1" dirty="0">
                <a:solidFill>
                  <a:schemeClr val="tx1">
                    <a:lumMod val="7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  <p:sp>
          <p:nvSpPr>
            <p:cNvPr id="62" name="TextBox 89"/>
            <p:cNvSpPr txBox="1"/>
            <p:nvPr/>
          </p:nvSpPr>
          <p:spPr>
            <a:xfrm>
              <a:off x="590510" y="800947"/>
              <a:ext cx="1470132" cy="2942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zh-CN"/>
              </a:defPPr>
              <a:lvl1pPr algn="ctr">
                <a:spcBef>
                  <a:spcPct val="20000"/>
                </a:spcBef>
                <a:defRPr sz="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defTabSz="914400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FFFFFF">
                      <a:lumMod val="50000"/>
                    </a:srgbClr>
                  </a:solidFill>
                  <a:latin typeface="思源黑体" panose="020B0500000000000000" pitchFamily="34" charset="-122"/>
                  <a:ea typeface="思源黑体" panose="020B0500000000000000" pitchFamily="34" charset="-122"/>
                </a:rPr>
                <a:t>为客户服务是我们存在的唯一理由，客户需求是我们发展的源动力</a:t>
              </a:r>
              <a:endParaRPr lang="en-US" sz="1000" dirty="0">
                <a:solidFill>
                  <a:srgbClr val="FFFFFF">
                    <a:lumMod val="50000"/>
                  </a:srgbClr>
                </a:solidFill>
                <a:latin typeface="思源黑体" panose="020B0500000000000000" pitchFamily="34" charset="-122"/>
                <a:ea typeface="思源黑体" panose="020B0500000000000000" pitchFamily="34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3542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3"/>
              </p:custDataLst>
            </p:nvPr>
          </p:nvSpPr>
          <p:spPr>
            <a:xfrm>
              <a:off x="389" y="659"/>
              <a:ext cx="12812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.2 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财务预测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4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  <p:graphicFrame>
        <p:nvGraphicFramePr>
          <p:cNvPr id="63" name="表格 62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37487886"/>
              </p:ext>
            </p:extLst>
          </p:nvPr>
        </p:nvGraphicFramePr>
        <p:xfrm>
          <a:off x="472612" y="1803997"/>
          <a:ext cx="11250202" cy="45865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596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32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42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6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5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dirty="0" smtClean="0"/>
                        <a:t>2023</a:t>
                      </a:r>
                      <a:r>
                        <a:rPr lang="zh-CN" altLang="en-US" sz="2800" dirty="0" smtClean="0"/>
                        <a:t>年</a:t>
                      </a:r>
                      <a:endParaRPr lang="zh-CN" altLang="en-US" sz="2800" dirty="0">
                        <a:solidFill>
                          <a:schemeClr val="accent1"/>
                        </a:solidFill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dirty="0" smtClean="0"/>
                        <a:t>2024</a:t>
                      </a:r>
                      <a:r>
                        <a:rPr lang="zh-CN" altLang="en-US" sz="2800" dirty="0" smtClean="0"/>
                        <a:t>年</a:t>
                      </a:r>
                      <a:endParaRPr lang="zh-CN" altLang="en-US" sz="2800" dirty="0">
                        <a:solidFill>
                          <a:schemeClr val="accent1"/>
                        </a:solidFill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dirty="0" smtClean="0"/>
                        <a:t>2025</a:t>
                      </a:r>
                      <a:r>
                        <a:rPr lang="zh-CN" altLang="en-US" sz="2800" dirty="0" smtClean="0"/>
                        <a:t>年</a:t>
                      </a:r>
                      <a:endParaRPr lang="zh-CN" altLang="en-US" sz="2800" dirty="0">
                        <a:solidFill>
                          <a:schemeClr val="accent1"/>
                        </a:solidFill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营业收入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税收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利润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研发投入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029417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社保在册人员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632804"/>
                  </a:ext>
                </a:extLst>
              </a:tr>
              <a:tr h="655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场地面积（㎡）</a:t>
                      </a:r>
                      <a:endParaRPr lang="zh-CN" altLang="en-US" sz="28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5" name="文本框 64"/>
          <p:cNvSpPr txBox="1"/>
          <p:nvPr/>
        </p:nvSpPr>
        <p:spPr>
          <a:xfrm>
            <a:off x="3256908" y="1183162"/>
            <a:ext cx="6565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AB3A3E"/>
                </a:solidFill>
              </a:rPr>
              <a:t>公司未来三年财务预测（单位：万元）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4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648141" y="-5"/>
            <a:ext cx="9145090" cy="5011815"/>
          </a:xfrm>
          <a:prstGeom prst="rect">
            <a:avLst/>
          </a:prstGeom>
          <a:blipFill dpi="0" rotWithShape="1">
            <a:blip r:embed="rId3" cstate="print">
              <a:alphaModFix amt="4000"/>
            </a:blip>
            <a:srcRect/>
            <a:stretch>
              <a:fillRect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06918" y="2806886"/>
            <a:ext cx="497034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6000" b="1" spc="100" noProof="1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5</a:t>
            </a:r>
            <a:r>
              <a:rPr lang="en-US" altLang="zh-CN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r>
              <a:rPr lang="zh-CN" altLang="en-US" sz="6000" b="1" spc="100" noProof="1" smtClean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rPr>
              <a:t>合作需求</a:t>
            </a:r>
            <a:endParaRPr lang="zh-CN" altLang="en-US" sz="6000" b="1" spc="100" noProof="1">
              <a:solidFill>
                <a:srgbClr val="AB2B2B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charset="0"/>
            </a:endParaRP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6367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8" y="-966170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30953" y="2625969"/>
            <a:ext cx="5322277" cy="1602154"/>
          </a:xfrm>
          <a:prstGeom prst="rect">
            <a:avLst/>
          </a:prstGeom>
          <a:noFill/>
          <a:ln w="12700">
            <a:solidFill>
              <a:srgbClr val="D9D7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430953" y="4228123"/>
            <a:ext cx="532227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829685" y="4875530"/>
            <a:ext cx="4923790" cy="1646555"/>
            <a:chOff x="6031" y="7678"/>
            <a:chExt cx="7754" cy="2593"/>
          </a:xfrm>
        </p:grpSpPr>
        <p:grpSp>
          <p:nvGrpSpPr>
            <p:cNvPr id="5" name="组合 4"/>
            <p:cNvGrpSpPr/>
            <p:nvPr/>
          </p:nvGrpSpPr>
          <p:grpSpPr>
            <a:xfrm>
              <a:off x="6031" y="7893"/>
              <a:ext cx="7754" cy="2379"/>
              <a:chOff x="3606918" y="4989267"/>
              <a:chExt cx="4923611" cy="1510569"/>
            </a:xfrm>
          </p:grpSpPr>
          <p:pic>
            <p:nvPicPr>
              <p:cNvPr id="3" name="图片 2" descr="logo红色版"/>
              <p:cNvPicPr>
                <a:picLocks noChangeAspect="1"/>
              </p:cNvPicPr>
              <p:nvPr/>
            </p:nvPicPr>
            <p:blipFill>
              <a:blip r:embed="rId4" cstate="screen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451305" y="4989267"/>
                <a:ext cx="3079224" cy="1347379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5" cstate="screen"/>
              <a:stretch>
                <a:fillRect/>
              </a:stretch>
            </p:blipFill>
            <p:spPr>
              <a:xfrm>
                <a:off x="3606918" y="6052649"/>
                <a:ext cx="2000300" cy="447187"/>
              </a:xfrm>
              <a:prstGeom prst="rect">
                <a:avLst/>
              </a:prstGeom>
            </p:spPr>
          </p:pic>
        </p:grpSp>
        <p:pic>
          <p:nvPicPr>
            <p:cNvPr id="7" name="图片 6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4" y="7678"/>
              <a:ext cx="2098" cy="18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517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389" y="659"/>
              <a:ext cx="12812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.1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入驻要求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  <p:sp>
        <p:nvSpPr>
          <p:cNvPr id="6" name="íṡľíḍè-Arrow: Chevron 31"/>
          <p:cNvSpPr/>
          <p:nvPr/>
        </p:nvSpPr>
        <p:spPr>
          <a:xfrm>
            <a:off x="4200856" y="2034284"/>
            <a:ext cx="1688378" cy="730590"/>
          </a:xfrm>
          <a:prstGeom prst="chevron">
            <a:avLst>
              <a:gd name="adj" fmla="val 41391"/>
            </a:avLst>
          </a:prstGeom>
          <a:solidFill>
            <a:srgbClr val="404040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7" name="íṡľíḍè-Arrow: Chevron 37"/>
          <p:cNvSpPr/>
          <p:nvPr/>
        </p:nvSpPr>
        <p:spPr>
          <a:xfrm>
            <a:off x="1376736" y="2034284"/>
            <a:ext cx="3174116" cy="730590"/>
          </a:xfrm>
          <a:prstGeom prst="chevron">
            <a:avLst>
              <a:gd name="adj" fmla="val 41391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41286" y="2252204"/>
            <a:ext cx="2308047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14400">
              <a:lnSpc>
                <a:spcPct val="120000"/>
              </a:lnSpc>
            </a:pP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每平方产值≥</a:t>
            </a:r>
            <a:r>
              <a:rPr lang="en-US" altLang="zh-CN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1</a:t>
            </a: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万元</a:t>
            </a:r>
          </a:p>
        </p:txBody>
      </p:sp>
      <p:sp>
        <p:nvSpPr>
          <p:cNvPr id="9" name="íṡľíḍè-Arrow: Chevron 31"/>
          <p:cNvSpPr/>
          <p:nvPr/>
        </p:nvSpPr>
        <p:spPr>
          <a:xfrm>
            <a:off x="4200856" y="3282737"/>
            <a:ext cx="1688378" cy="730590"/>
          </a:xfrm>
          <a:prstGeom prst="chevron">
            <a:avLst>
              <a:gd name="adj" fmla="val 41391"/>
            </a:avLst>
          </a:prstGeom>
          <a:solidFill>
            <a:srgbClr val="C00000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10" name="íṡľíḍè-Arrow: Chevron 37"/>
          <p:cNvSpPr/>
          <p:nvPr/>
        </p:nvSpPr>
        <p:spPr>
          <a:xfrm>
            <a:off x="1376736" y="3282737"/>
            <a:ext cx="3174116" cy="730590"/>
          </a:xfrm>
          <a:prstGeom prst="chevron">
            <a:avLst>
              <a:gd name="adj" fmla="val 41391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9770" y="3391633"/>
            <a:ext cx="2308047" cy="5870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公司入驻</a:t>
            </a:r>
            <a:r>
              <a:rPr lang="en-US" altLang="zh-CN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3</a:t>
            </a: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年内成功获批国家高企</a:t>
            </a:r>
          </a:p>
        </p:txBody>
      </p:sp>
      <p:sp>
        <p:nvSpPr>
          <p:cNvPr id="15" name="íṡľíḍè-Arrow: Chevron 31"/>
          <p:cNvSpPr/>
          <p:nvPr/>
        </p:nvSpPr>
        <p:spPr>
          <a:xfrm>
            <a:off x="8860500" y="2034284"/>
            <a:ext cx="1688378" cy="730590"/>
          </a:xfrm>
          <a:prstGeom prst="chevron">
            <a:avLst>
              <a:gd name="adj" fmla="val 41391"/>
            </a:avLst>
          </a:prstGeom>
          <a:solidFill>
            <a:srgbClr val="C00000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16" name="íṡľíḍè-Arrow: Chevron 37"/>
          <p:cNvSpPr/>
          <p:nvPr/>
        </p:nvSpPr>
        <p:spPr>
          <a:xfrm>
            <a:off x="6036380" y="2034284"/>
            <a:ext cx="3174116" cy="730590"/>
          </a:xfrm>
          <a:prstGeom prst="chevron">
            <a:avLst>
              <a:gd name="adj" fmla="val 41391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468779" y="2242433"/>
            <a:ext cx="2308047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14400">
              <a:lnSpc>
                <a:spcPct val="120000"/>
              </a:lnSpc>
            </a:pP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年申请</a:t>
            </a:r>
            <a:r>
              <a:rPr lang="en-US" altLang="zh-CN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4</a:t>
            </a: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项专利</a:t>
            </a:r>
          </a:p>
        </p:txBody>
      </p:sp>
      <p:sp>
        <p:nvSpPr>
          <p:cNvPr id="18" name="íṡľíḍè-Arrow: Chevron 31"/>
          <p:cNvSpPr/>
          <p:nvPr/>
        </p:nvSpPr>
        <p:spPr>
          <a:xfrm>
            <a:off x="8860500" y="3282737"/>
            <a:ext cx="1688378" cy="730590"/>
          </a:xfrm>
          <a:prstGeom prst="chevron">
            <a:avLst>
              <a:gd name="adj" fmla="val 41391"/>
            </a:avLst>
          </a:prstGeom>
          <a:solidFill>
            <a:srgbClr val="404040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19" name="íṡľíḍè-Arrow: Chevron 37"/>
          <p:cNvSpPr/>
          <p:nvPr/>
        </p:nvSpPr>
        <p:spPr>
          <a:xfrm>
            <a:off x="6036380" y="3282737"/>
            <a:ext cx="3174116" cy="730590"/>
          </a:xfrm>
          <a:prstGeom prst="chevron">
            <a:avLst>
              <a:gd name="adj" fmla="val 41391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468779" y="3373287"/>
            <a:ext cx="2308047" cy="60922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公司每</a:t>
            </a:r>
            <a:r>
              <a:rPr lang="en-US" altLang="zh-CN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50</a:t>
            </a: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平方办公面积，社保注册人数≥</a:t>
            </a:r>
            <a:r>
              <a:rPr lang="en-US" altLang="zh-CN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1</a:t>
            </a:r>
            <a:r>
              <a:rPr lang="zh-CN" altLang="en-US" sz="1400" b="1" dirty="0">
                <a:solidFill>
                  <a:srgbClr val="656D78"/>
                </a:solidFill>
                <a:ea typeface="思源黑体" panose="020B0500000000000000" pitchFamily="34" charset="-122"/>
              </a:rPr>
              <a:t>人</a:t>
            </a:r>
          </a:p>
        </p:txBody>
      </p:sp>
      <p:sp>
        <p:nvSpPr>
          <p:cNvPr id="21" name="íṡľíḍè-Arrow: Chevron 31"/>
          <p:cNvSpPr/>
          <p:nvPr/>
        </p:nvSpPr>
        <p:spPr>
          <a:xfrm>
            <a:off x="8860500" y="4531191"/>
            <a:ext cx="1688378" cy="730590"/>
          </a:xfrm>
          <a:prstGeom prst="chevron">
            <a:avLst>
              <a:gd name="adj" fmla="val 41391"/>
            </a:avLst>
          </a:prstGeom>
          <a:solidFill>
            <a:srgbClr val="C00000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22" name="íṡľíḍè-Arrow: Chevron 37"/>
          <p:cNvSpPr/>
          <p:nvPr/>
        </p:nvSpPr>
        <p:spPr>
          <a:xfrm>
            <a:off x="1376736" y="4531191"/>
            <a:ext cx="7833760" cy="730590"/>
          </a:xfrm>
          <a:prstGeom prst="chevron">
            <a:avLst>
              <a:gd name="adj" fmla="val 41391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sz="1355" dirty="0">
              <a:solidFill>
                <a:srgbClr val="FFFFFF"/>
              </a:solidFill>
              <a:ea typeface="思源黑体" panose="020B0500000000000000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926804" y="4720202"/>
            <a:ext cx="6783639" cy="3623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rgbClr val="656D78"/>
                </a:solidFill>
                <a:ea typeface="思源黑体" panose="020B0500000000000000" pitchFamily="34" charset="-122"/>
              </a:rPr>
              <a:t>公司参加≥</a:t>
            </a:r>
            <a:r>
              <a:rPr lang="en-US" altLang="zh-CN" sz="1600" b="1" dirty="0">
                <a:solidFill>
                  <a:srgbClr val="656D78"/>
                </a:solidFill>
                <a:ea typeface="思源黑体" panose="020B0500000000000000" pitchFamily="34" charset="-122"/>
              </a:rPr>
              <a:t>6</a:t>
            </a:r>
            <a:r>
              <a:rPr lang="zh-CN" altLang="en-US" sz="1600" b="1" dirty="0">
                <a:solidFill>
                  <a:srgbClr val="656D78"/>
                </a:solidFill>
                <a:ea typeface="思源黑体" panose="020B0500000000000000" pitchFamily="34" charset="-122"/>
              </a:rPr>
              <a:t>次院培训、技术交流、成功推广等活动</a:t>
            </a:r>
          </a:p>
        </p:txBody>
      </p:sp>
      <p:sp>
        <p:nvSpPr>
          <p:cNvPr id="25" name="TextBox 26"/>
          <p:cNvSpPr txBox="1"/>
          <p:nvPr/>
        </p:nvSpPr>
        <p:spPr>
          <a:xfrm>
            <a:off x="4674253" y="2242460"/>
            <a:ext cx="765270" cy="339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altLang="zh-CN" sz="2200" b="1" dirty="0">
                <a:solidFill>
                  <a:srgbClr val="FFFFFF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1</a:t>
            </a:r>
            <a:endParaRPr lang="zh-CN" altLang="en-US" sz="2200" b="1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4674253" y="3487060"/>
            <a:ext cx="765270" cy="339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altLang="zh-CN" sz="2200" b="1" dirty="0">
                <a:solidFill>
                  <a:srgbClr val="FFFFFF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2</a:t>
            </a:r>
            <a:endParaRPr lang="zh-CN" altLang="en-US" sz="2200" b="1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28" name="TextBox 26"/>
          <p:cNvSpPr txBox="1"/>
          <p:nvPr/>
        </p:nvSpPr>
        <p:spPr>
          <a:xfrm>
            <a:off x="9360553" y="2242460"/>
            <a:ext cx="765270" cy="339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altLang="zh-CN" sz="2200" b="1" dirty="0" smtClean="0">
                <a:solidFill>
                  <a:srgbClr val="FFFFFF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3</a:t>
            </a:r>
            <a:endParaRPr lang="zh-CN" altLang="en-US" sz="2200" b="1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29" name="TextBox 26"/>
          <p:cNvSpPr txBox="1"/>
          <p:nvPr/>
        </p:nvSpPr>
        <p:spPr>
          <a:xfrm>
            <a:off x="9360553" y="3487060"/>
            <a:ext cx="765270" cy="339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altLang="zh-CN" sz="2200" b="1" dirty="0" smtClean="0">
                <a:solidFill>
                  <a:srgbClr val="FFFFFF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4</a:t>
            </a:r>
            <a:endParaRPr lang="zh-CN" altLang="en-US" sz="2200" b="1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30" name="TextBox 26"/>
          <p:cNvSpPr txBox="1"/>
          <p:nvPr/>
        </p:nvSpPr>
        <p:spPr>
          <a:xfrm>
            <a:off x="9360553" y="4731660"/>
            <a:ext cx="765270" cy="339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altLang="zh-CN" sz="2200" b="1" dirty="0" smtClean="0">
                <a:solidFill>
                  <a:srgbClr val="FFFFFF"/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5</a:t>
            </a:r>
            <a:endParaRPr lang="zh-CN" altLang="en-US" sz="2200" b="1" dirty="0">
              <a:solidFill>
                <a:srgbClr val="FFFFFF"/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509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/>
      <p:bldP spid="9" grpId="0" bldLvl="0" animBg="1"/>
      <p:bldP spid="10" grpId="0" bldLvl="0" animBg="1"/>
      <p:bldP spid="11" grpId="0"/>
      <p:bldP spid="15" grpId="0" bldLvl="0" animBg="1"/>
      <p:bldP spid="16" grpId="0" bldLvl="0" animBg="1"/>
      <p:bldP spid="17" grpId="0"/>
      <p:bldP spid="18" grpId="0" bldLvl="0" animBg="1"/>
      <p:bldP spid="19" grpId="0" bldLvl="0" animBg="1"/>
      <p:bldP spid="20" grpId="0"/>
      <p:bldP spid="21" grpId="0" bldLvl="0" animBg="1"/>
      <p:bldP spid="22" grpId="0" bldLvl="0" animBg="1"/>
      <p:bldP spid="23" grpId="0"/>
      <p:bldP spid="25" grpId="0"/>
      <p:bldP spid="26" grpId="0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592" y="267667"/>
            <a:ext cx="11600815" cy="817880"/>
            <a:chOff x="389" y="514"/>
            <a:chExt cx="18269" cy="1288"/>
          </a:xfrm>
        </p:grpSpPr>
        <p:sp>
          <p:nvSpPr>
            <p:cNvPr id="55" name="文本框 54"/>
            <p:cNvSpPr txBox="1"/>
            <p:nvPr>
              <p:custDataLst>
                <p:tags r:id="rId2"/>
              </p:custDataLst>
            </p:nvPr>
          </p:nvSpPr>
          <p:spPr>
            <a:xfrm>
              <a:off x="389" y="659"/>
              <a:ext cx="14039" cy="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25000"/>
                </a:lnSpc>
                <a:buClrTx/>
                <a:buSzTx/>
                <a:buFontTx/>
              </a:pPr>
              <a:r>
                <a:rPr lang="en-US" altLang="zh-CN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.2</a:t>
              </a:r>
              <a:r>
                <a:rPr lang="zh-CN" altLang="en-US" sz="2600" b="1" spc="100" dirty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合作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需求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（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希望智能院给予场地、技术、人才、政策</a:t>
              </a:r>
              <a:r>
                <a:rPr lang="zh-CN" altLang="en-US" sz="20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等方面需求</a:t>
              </a:r>
              <a:r>
                <a:rPr lang="zh-CN" altLang="en-US" sz="2600" b="1" spc="100" dirty="0" smtClean="0">
                  <a:solidFill>
                    <a:srgbClr val="A6292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）</a:t>
              </a:r>
              <a:endParaRPr lang="zh-CN" altLang="en-US" sz="2600" b="1" spc="100" dirty="0">
                <a:solidFill>
                  <a:srgbClr val="A6292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3"/>
              </p:custDataLst>
            </p:nvPr>
          </p:nvCxnSpPr>
          <p:spPr>
            <a:xfrm>
              <a:off x="389" y="1525"/>
              <a:ext cx="18269" cy="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24" name="图片 23" descr="logo红色版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7" cstate="screen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695" y="514"/>
              <a:ext cx="2944" cy="128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66470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2776746" y="4593301"/>
            <a:ext cx="6638508" cy="2476239"/>
          </a:xfrm>
          <a:prstGeom prst="rect">
            <a:avLst/>
          </a:prstGeom>
          <a:blipFill dpi="0" rotWithShape="1">
            <a:blip r:embed="rId3" cstate="screen">
              <a:alphaModFix amt="5000"/>
            </a:blip>
            <a:srcRect/>
            <a:stretch>
              <a:fillRect t="-50527" b="1"/>
            </a:stretch>
          </a:blip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809875" y="2395183"/>
            <a:ext cx="7553460" cy="0"/>
          </a:xfrm>
          <a:prstGeom prst="line">
            <a:avLst/>
          </a:prstGeom>
          <a:ln w="19050">
            <a:solidFill>
              <a:srgbClr val="AB2B2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776746" y="4846222"/>
            <a:ext cx="7714791" cy="0"/>
          </a:xfrm>
          <a:prstGeom prst="line">
            <a:avLst/>
          </a:prstGeom>
          <a:ln w="19050">
            <a:solidFill>
              <a:srgbClr val="AB2B2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551583" y="2971761"/>
            <a:ext cx="9927771" cy="1141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6000" b="1" spc="100" dirty="0">
                <a:solidFill>
                  <a:srgbClr val="AB2B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汇报完毕，恳请指正！</a:t>
            </a:r>
          </a:p>
        </p:txBody>
      </p:sp>
      <p:sp>
        <p:nvSpPr>
          <p:cNvPr id="13" name="矩形 12"/>
          <p:cNvSpPr/>
          <p:nvPr/>
        </p:nvSpPr>
        <p:spPr>
          <a:xfrm rot="19489470">
            <a:off x="2087430" y="75101"/>
            <a:ext cx="7815223" cy="702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 rot="19677627">
            <a:off x="1697002" y="-185105"/>
            <a:ext cx="8799268" cy="7539332"/>
          </a:xfrm>
          <a:prstGeom prst="rect">
            <a:avLst/>
          </a:prstGeom>
          <a:noFill/>
          <a:ln w="3937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75000">
                  <a:srgbClr val="D9D7DA">
                    <a:alpha val="36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 rot="19689791">
            <a:off x="1250990" y="-594491"/>
            <a:ext cx="9690020" cy="8358103"/>
          </a:xfrm>
          <a:prstGeom prst="rect">
            <a:avLst/>
          </a:prstGeom>
          <a:noFill/>
          <a:ln w="254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9677627">
            <a:off x="837848" y="-966170"/>
            <a:ext cx="10516304" cy="9101460"/>
          </a:xfrm>
          <a:prstGeom prst="rect">
            <a:avLst/>
          </a:prstGeom>
          <a:noFill/>
          <a:ln w="304800">
            <a:gradFill flip="none" rotWithShape="1">
              <a:gsLst>
                <a:gs pos="0">
                  <a:schemeClr val="accent3">
                    <a:lumMod val="67000"/>
                    <a:alpha val="0"/>
                  </a:schemeClr>
                </a:gs>
                <a:gs pos="69000">
                  <a:srgbClr val="D9D7DA">
                    <a:alpha val="32000"/>
                  </a:srgb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9677627">
            <a:off x="631957" y="-1193179"/>
            <a:ext cx="10928087" cy="9555478"/>
          </a:xfrm>
          <a:prstGeom prst="rect">
            <a:avLst/>
          </a:prstGeom>
          <a:noFill/>
          <a:ln w="127000">
            <a:solidFill>
              <a:srgbClr val="AB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V="1">
            <a:off x="-1" y="-5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 flipV="1">
            <a:off x="-559805" y="4699477"/>
            <a:ext cx="2809876" cy="1756941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 flipH="1">
            <a:off x="9801294" y="562042"/>
            <a:ext cx="2952749" cy="1828666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flipH="1">
            <a:off x="9783191" y="5443226"/>
            <a:ext cx="2442147" cy="1414770"/>
          </a:xfrm>
          <a:prstGeom prst="rtTriangle">
            <a:avLst/>
          </a:prstGeom>
          <a:solidFill>
            <a:srgbClr val="AB2B2B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" name="图片 23" descr="logo红色版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24687" y="802685"/>
            <a:ext cx="3079224" cy="134737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634" y="521574"/>
            <a:ext cx="2046443" cy="1837453"/>
          </a:xfrm>
          <a:prstGeom prst="rect">
            <a:avLst/>
          </a:prstGeom>
        </p:spPr>
      </p:pic>
      <p:pic>
        <p:nvPicPr>
          <p:cNvPr id="2" name="图片 1" descr="微信图片_20211201162205"/>
          <p:cNvPicPr>
            <a:picLocks noChangeAspect="1"/>
          </p:cNvPicPr>
          <p:nvPr/>
        </p:nvPicPr>
        <p:blipFill>
          <a:blip r:embed="rId6"/>
          <a:srcRect l="64290" t="11883" r="8198" b="17368"/>
          <a:stretch>
            <a:fillRect/>
          </a:stretch>
        </p:blipFill>
        <p:spPr>
          <a:xfrm>
            <a:off x="4422140" y="5123815"/>
            <a:ext cx="1591945" cy="1416050"/>
          </a:xfrm>
          <a:prstGeom prst="rect">
            <a:avLst/>
          </a:prstGeom>
        </p:spPr>
      </p:pic>
      <p:pic>
        <p:nvPicPr>
          <p:cNvPr id="5" name="图片 4" descr="微信图片_20211201162409"/>
          <p:cNvPicPr>
            <a:picLocks noChangeAspect="1"/>
          </p:cNvPicPr>
          <p:nvPr/>
        </p:nvPicPr>
        <p:blipFill>
          <a:blip r:embed="rId7"/>
          <a:srcRect l="4792" t="3171" r="4264" b="4264"/>
          <a:stretch>
            <a:fillRect/>
          </a:stretch>
        </p:blipFill>
        <p:spPr>
          <a:xfrm>
            <a:off x="6244590" y="5066665"/>
            <a:ext cx="1638935" cy="147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56182a9-45ab-4650-90b7-18758361216d}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15099536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55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24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379</Words>
  <Application>Microsoft Office PowerPoint</Application>
  <PresentationFormat>宽屏</PresentationFormat>
  <Paragraphs>84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黑体</vt:lpstr>
      <vt:lpstr>楷体</vt:lpstr>
      <vt:lpstr>隶书</vt:lpstr>
      <vt:lpstr>思源黑体</vt:lpstr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bin yang</dc:creator>
  <cp:lastModifiedBy>杨彬</cp:lastModifiedBy>
  <cp:revision>275</cp:revision>
  <dcterms:created xsi:type="dcterms:W3CDTF">2019-06-19T02:08:00Z</dcterms:created>
  <dcterms:modified xsi:type="dcterms:W3CDTF">2023-03-21T05:54:44Z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78E84E1C1E3E4B90868ACAA294AD59D5</vt:lpwstr>
  </property>
</Properties>
</file>